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62" r:id="rId3"/>
    <p:sldId id="265" r:id="rId4"/>
    <p:sldId id="263" r:id="rId5"/>
    <p:sldId id="264" r:id="rId6"/>
    <p:sldId id="266" r:id="rId7"/>
    <p:sldId id="267" r:id="rId8"/>
    <p:sldId id="270" r:id="rId9"/>
    <p:sldId id="271" r:id="rId10"/>
    <p:sldId id="272" r:id="rId11"/>
    <p:sldId id="273" r:id="rId12"/>
    <p:sldId id="274" r:id="rId13"/>
    <p:sldId id="275" r:id="rId14"/>
    <p:sldId id="269" r:id="rId15"/>
    <p:sldId id="276"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2" d="100"/>
          <a:sy n="62" d="100"/>
        </p:scale>
        <p:origin x="7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DBFC2-60F9-40B7-AF02-27C39CF14C8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66DAAA5-9F88-496A-96FE-31BE673E2FB1}">
      <dgm:prSet/>
      <dgm:spPr/>
      <dgm:t>
        <a:bodyPr/>
        <a:lstStyle/>
        <a:p>
          <a:r>
            <a:rPr lang="nl-NL"/>
            <a:t>Circulatie</a:t>
          </a:r>
          <a:endParaRPr lang="en-US"/>
        </a:p>
      </dgm:t>
    </dgm:pt>
    <dgm:pt modelId="{FEA6E876-B570-4258-B7A2-6B08EBFE1538}" type="parTrans" cxnId="{267BA315-C2A7-4773-AFC5-29C73FD7E9D5}">
      <dgm:prSet/>
      <dgm:spPr/>
      <dgm:t>
        <a:bodyPr/>
        <a:lstStyle/>
        <a:p>
          <a:endParaRPr lang="en-US"/>
        </a:p>
      </dgm:t>
    </dgm:pt>
    <dgm:pt modelId="{1FC28794-8406-48C0-92DC-8CCAB7B00B48}" type="sibTrans" cxnId="{267BA315-C2A7-4773-AFC5-29C73FD7E9D5}">
      <dgm:prSet/>
      <dgm:spPr/>
      <dgm:t>
        <a:bodyPr/>
        <a:lstStyle/>
        <a:p>
          <a:endParaRPr lang="en-US"/>
        </a:p>
      </dgm:t>
    </dgm:pt>
    <dgm:pt modelId="{9027F69C-9CB6-4137-9195-DA3C4194ADC1}">
      <dgm:prSet/>
      <dgm:spPr/>
      <dgm:t>
        <a:bodyPr/>
        <a:lstStyle/>
        <a:p>
          <a:r>
            <a:rPr lang="nl-NL"/>
            <a:t>Sensibiliteit</a:t>
          </a:r>
          <a:endParaRPr lang="en-US"/>
        </a:p>
      </dgm:t>
    </dgm:pt>
    <dgm:pt modelId="{32E1C04D-E57D-49D7-B618-68C9FB98D087}" type="parTrans" cxnId="{B0B97B1E-580A-4813-A3AF-675B5D21DD59}">
      <dgm:prSet/>
      <dgm:spPr/>
      <dgm:t>
        <a:bodyPr/>
        <a:lstStyle/>
        <a:p>
          <a:endParaRPr lang="en-US"/>
        </a:p>
      </dgm:t>
    </dgm:pt>
    <dgm:pt modelId="{D5678D88-D23E-42E7-B8AD-2CF152C69FE8}" type="sibTrans" cxnId="{B0B97B1E-580A-4813-A3AF-675B5D21DD59}">
      <dgm:prSet/>
      <dgm:spPr/>
      <dgm:t>
        <a:bodyPr/>
        <a:lstStyle/>
        <a:p>
          <a:endParaRPr lang="en-US"/>
        </a:p>
      </dgm:t>
    </dgm:pt>
    <dgm:pt modelId="{A29538BE-EAAF-403E-A9DE-7841E2C41A76}">
      <dgm:prSet/>
      <dgm:spPr/>
      <dgm:t>
        <a:bodyPr/>
        <a:lstStyle/>
        <a:p>
          <a:r>
            <a:rPr lang="nl-NL"/>
            <a:t>Motoriek</a:t>
          </a:r>
          <a:endParaRPr lang="en-US"/>
        </a:p>
      </dgm:t>
    </dgm:pt>
    <dgm:pt modelId="{5B1D5045-60C5-48B1-B903-EE42CF9F10E2}" type="parTrans" cxnId="{B0815FF6-2099-4E51-8BCE-5099E05DED36}">
      <dgm:prSet/>
      <dgm:spPr/>
      <dgm:t>
        <a:bodyPr/>
        <a:lstStyle/>
        <a:p>
          <a:endParaRPr lang="en-US"/>
        </a:p>
      </dgm:t>
    </dgm:pt>
    <dgm:pt modelId="{E1B0CEA9-8143-4B9C-BE47-451C297484AD}" type="sibTrans" cxnId="{B0815FF6-2099-4E51-8BCE-5099E05DED36}">
      <dgm:prSet/>
      <dgm:spPr/>
      <dgm:t>
        <a:bodyPr/>
        <a:lstStyle/>
        <a:p>
          <a:endParaRPr lang="en-US"/>
        </a:p>
      </dgm:t>
    </dgm:pt>
    <dgm:pt modelId="{044AD94A-42B6-4CBA-A697-579AB672EE5F}" type="pres">
      <dgm:prSet presAssocID="{36EDBFC2-60F9-40B7-AF02-27C39CF14C86}" presName="linear" presStyleCnt="0">
        <dgm:presLayoutVars>
          <dgm:animLvl val="lvl"/>
          <dgm:resizeHandles val="exact"/>
        </dgm:presLayoutVars>
      </dgm:prSet>
      <dgm:spPr/>
    </dgm:pt>
    <dgm:pt modelId="{9144F39F-9E28-478D-82C1-69FFA94D144D}" type="pres">
      <dgm:prSet presAssocID="{766DAAA5-9F88-496A-96FE-31BE673E2FB1}" presName="parentText" presStyleLbl="node1" presStyleIdx="0" presStyleCnt="3">
        <dgm:presLayoutVars>
          <dgm:chMax val="0"/>
          <dgm:bulletEnabled val="1"/>
        </dgm:presLayoutVars>
      </dgm:prSet>
      <dgm:spPr/>
    </dgm:pt>
    <dgm:pt modelId="{6E812978-6935-4882-905B-11F8853854E3}" type="pres">
      <dgm:prSet presAssocID="{1FC28794-8406-48C0-92DC-8CCAB7B00B48}" presName="spacer" presStyleCnt="0"/>
      <dgm:spPr/>
    </dgm:pt>
    <dgm:pt modelId="{EA4825B6-D208-4F5D-88D3-E4A0CE953600}" type="pres">
      <dgm:prSet presAssocID="{9027F69C-9CB6-4137-9195-DA3C4194ADC1}" presName="parentText" presStyleLbl="node1" presStyleIdx="1" presStyleCnt="3">
        <dgm:presLayoutVars>
          <dgm:chMax val="0"/>
          <dgm:bulletEnabled val="1"/>
        </dgm:presLayoutVars>
      </dgm:prSet>
      <dgm:spPr/>
    </dgm:pt>
    <dgm:pt modelId="{EC68C24D-4A89-48B1-BDBD-5BC8467BDA16}" type="pres">
      <dgm:prSet presAssocID="{D5678D88-D23E-42E7-B8AD-2CF152C69FE8}" presName="spacer" presStyleCnt="0"/>
      <dgm:spPr/>
    </dgm:pt>
    <dgm:pt modelId="{C50C5F0D-AE55-40F4-9518-01B9D6D885D6}" type="pres">
      <dgm:prSet presAssocID="{A29538BE-EAAF-403E-A9DE-7841E2C41A76}" presName="parentText" presStyleLbl="node1" presStyleIdx="2" presStyleCnt="3">
        <dgm:presLayoutVars>
          <dgm:chMax val="0"/>
          <dgm:bulletEnabled val="1"/>
        </dgm:presLayoutVars>
      </dgm:prSet>
      <dgm:spPr/>
    </dgm:pt>
  </dgm:ptLst>
  <dgm:cxnLst>
    <dgm:cxn modelId="{267BA315-C2A7-4773-AFC5-29C73FD7E9D5}" srcId="{36EDBFC2-60F9-40B7-AF02-27C39CF14C86}" destId="{766DAAA5-9F88-496A-96FE-31BE673E2FB1}" srcOrd="0" destOrd="0" parTransId="{FEA6E876-B570-4258-B7A2-6B08EBFE1538}" sibTransId="{1FC28794-8406-48C0-92DC-8CCAB7B00B48}"/>
    <dgm:cxn modelId="{B0B97B1E-580A-4813-A3AF-675B5D21DD59}" srcId="{36EDBFC2-60F9-40B7-AF02-27C39CF14C86}" destId="{9027F69C-9CB6-4137-9195-DA3C4194ADC1}" srcOrd="1" destOrd="0" parTransId="{32E1C04D-E57D-49D7-B618-68C9FB98D087}" sibTransId="{D5678D88-D23E-42E7-B8AD-2CF152C69FE8}"/>
    <dgm:cxn modelId="{3268F020-0FEE-43E1-9361-C98F8DCB1A74}" type="presOf" srcId="{766DAAA5-9F88-496A-96FE-31BE673E2FB1}" destId="{9144F39F-9E28-478D-82C1-69FFA94D144D}" srcOrd="0" destOrd="0" presId="urn:microsoft.com/office/officeart/2005/8/layout/vList2"/>
    <dgm:cxn modelId="{4749ED72-9C69-4D9D-BC12-A5651435AAF5}" type="presOf" srcId="{36EDBFC2-60F9-40B7-AF02-27C39CF14C86}" destId="{044AD94A-42B6-4CBA-A697-579AB672EE5F}" srcOrd="0" destOrd="0" presId="urn:microsoft.com/office/officeart/2005/8/layout/vList2"/>
    <dgm:cxn modelId="{1ED9689E-EABB-49F9-9B8E-FCD2091C96E8}" type="presOf" srcId="{9027F69C-9CB6-4137-9195-DA3C4194ADC1}" destId="{EA4825B6-D208-4F5D-88D3-E4A0CE953600}" srcOrd="0" destOrd="0" presId="urn:microsoft.com/office/officeart/2005/8/layout/vList2"/>
    <dgm:cxn modelId="{A4B654DD-4ADB-40CC-AAB8-06D77B0DAE50}" type="presOf" srcId="{A29538BE-EAAF-403E-A9DE-7841E2C41A76}" destId="{C50C5F0D-AE55-40F4-9518-01B9D6D885D6}" srcOrd="0" destOrd="0" presId="urn:microsoft.com/office/officeart/2005/8/layout/vList2"/>
    <dgm:cxn modelId="{B0815FF6-2099-4E51-8BCE-5099E05DED36}" srcId="{36EDBFC2-60F9-40B7-AF02-27C39CF14C86}" destId="{A29538BE-EAAF-403E-A9DE-7841E2C41A76}" srcOrd="2" destOrd="0" parTransId="{5B1D5045-60C5-48B1-B903-EE42CF9F10E2}" sibTransId="{E1B0CEA9-8143-4B9C-BE47-451C297484AD}"/>
    <dgm:cxn modelId="{F3213A20-4622-4A5D-B623-EE2B5DC358DF}" type="presParOf" srcId="{044AD94A-42B6-4CBA-A697-579AB672EE5F}" destId="{9144F39F-9E28-478D-82C1-69FFA94D144D}" srcOrd="0" destOrd="0" presId="urn:microsoft.com/office/officeart/2005/8/layout/vList2"/>
    <dgm:cxn modelId="{97F6385C-E1A0-43EE-94A5-A5418ADDCA7A}" type="presParOf" srcId="{044AD94A-42B6-4CBA-A697-579AB672EE5F}" destId="{6E812978-6935-4882-905B-11F8853854E3}" srcOrd="1" destOrd="0" presId="urn:microsoft.com/office/officeart/2005/8/layout/vList2"/>
    <dgm:cxn modelId="{6002FD90-B093-4C15-A550-DA9390A20B24}" type="presParOf" srcId="{044AD94A-42B6-4CBA-A697-579AB672EE5F}" destId="{EA4825B6-D208-4F5D-88D3-E4A0CE953600}" srcOrd="2" destOrd="0" presId="urn:microsoft.com/office/officeart/2005/8/layout/vList2"/>
    <dgm:cxn modelId="{2503A05B-15BA-4DDC-9B96-5F1549E08137}" type="presParOf" srcId="{044AD94A-42B6-4CBA-A697-579AB672EE5F}" destId="{EC68C24D-4A89-48B1-BDBD-5BC8467BDA16}" srcOrd="3" destOrd="0" presId="urn:microsoft.com/office/officeart/2005/8/layout/vList2"/>
    <dgm:cxn modelId="{AD4076B9-CF79-4E71-A0C7-5C9391CC54D4}" type="presParOf" srcId="{044AD94A-42B6-4CBA-A697-579AB672EE5F}" destId="{C50C5F0D-AE55-40F4-9518-01B9D6D885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4F39F-9E28-478D-82C1-69FFA94D144D}">
      <dsp:nvSpPr>
        <dsp:cNvPr id="0" name=""/>
        <dsp:cNvSpPr/>
      </dsp:nvSpPr>
      <dsp:spPr>
        <a:xfrm>
          <a:off x="0" y="226606"/>
          <a:ext cx="5257800"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nl-NL" sz="6500" kern="1200"/>
            <a:t>Circulatie</a:t>
          </a:r>
          <a:endParaRPr lang="en-US" sz="6500" kern="1200"/>
        </a:p>
      </dsp:txBody>
      <dsp:txXfrm>
        <a:off x="76105" y="302711"/>
        <a:ext cx="5105590" cy="1406815"/>
      </dsp:txXfrm>
    </dsp:sp>
    <dsp:sp modelId="{EA4825B6-D208-4F5D-88D3-E4A0CE953600}">
      <dsp:nvSpPr>
        <dsp:cNvPr id="0" name=""/>
        <dsp:cNvSpPr/>
      </dsp:nvSpPr>
      <dsp:spPr>
        <a:xfrm>
          <a:off x="0" y="1972831"/>
          <a:ext cx="5257800" cy="15590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nl-NL" sz="6500" kern="1200"/>
            <a:t>Sensibiliteit</a:t>
          </a:r>
          <a:endParaRPr lang="en-US" sz="6500" kern="1200"/>
        </a:p>
      </dsp:txBody>
      <dsp:txXfrm>
        <a:off x="76105" y="2048936"/>
        <a:ext cx="5105590" cy="1406815"/>
      </dsp:txXfrm>
    </dsp:sp>
    <dsp:sp modelId="{C50C5F0D-AE55-40F4-9518-01B9D6D885D6}">
      <dsp:nvSpPr>
        <dsp:cNvPr id="0" name=""/>
        <dsp:cNvSpPr/>
      </dsp:nvSpPr>
      <dsp:spPr>
        <a:xfrm>
          <a:off x="0" y="3719056"/>
          <a:ext cx="5257800" cy="15590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nl-NL" sz="6500" kern="1200"/>
            <a:t>Motoriek</a:t>
          </a:r>
          <a:endParaRPr lang="en-US" sz="6500" kern="1200"/>
        </a:p>
      </dsp:txBody>
      <dsp:txXfrm>
        <a:off x="76105" y="3795161"/>
        <a:ext cx="5105590" cy="14068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A31B2-3439-4E34-9FA3-4DD158A9DF61}" type="datetimeFigureOut">
              <a:rPr lang="nl-NL" smtClean="0"/>
              <a:t>9-12-2020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3C887-1B80-4809-8D9A-8429CF7C15DF}" type="slidenum">
              <a:rPr lang="nl-NL" smtClean="0"/>
              <a:t>‹nr.›</a:t>
            </a:fld>
            <a:endParaRPr lang="nl-NL"/>
          </a:p>
        </p:txBody>
      </p:sp>
    </p:spTree>
    <p:extLst>
      <p:ext uri="{BB962C8B-B14F-4D97-AF65-F5344CB8AC3E}">
        <p14:creationId xmlns:p14="http://schemas.microsoft.com/office/powerpoint/2010/main" val="42953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Plaats van de wond. Een wond in het gelaat geneest sneller dan een wond aan het scheenbeen. Dit komt vooral doordat de normale bloedvoorziening op de ene plaats veel royaler is dan op de andere. </a:t>
            </a:r>
          </a:p>
          <a:p>
            <a:r>
              <a:rPr lang="nl-NL" dirty="0"/>
              <a:t>•	Aard van de wond. Ook de mate van weefselbeschadiging, de grootte, de vorm en de diepte van de wond beïnvloeden de wondgenezing. Is het een snijwond, een brandwond of bijvoorbeeld een schotwond? Als er veel gekneusd weefsel rond de wond aanwezig is, zal dit de genezing sterk negatief beïnvloeden. </a:t>
            </a:r>
          </a:p>
          <a:p>
            <a:r>
              <a:rPr lang="nl-NL" dirty="0"/>
              <a:t>•	Aanwezigheid van vreemde voorwerpen of ziektekiemen. Omdat zowel vreemde voorwerpen als ziektekiemen de wondgenezing vertragen, moet een verontreinigde wond eerst goed gereinigd worden. </a:t>
            </a:r>
          </a:p>
          <a:p>
            <a:r>
              <a:rPr lang="nl-NL" dirty="0"/>
              <a:t>•	Aantal en aanvalskracht van ziektekiemen. De ene bacterie is veel schadelijker dan de andere. Vooral bij bijtwonden komen er vaak schadelijke bacteriën binnen. </a:t>
            </a:r>
          </a:p>
          <a:p>
            <a:r>
              <a:rPr lang="nl-NL" dirty="0"/>
              <a:t>•	Verminderde afweer. De wondgenezing kan verminderd zijn als gevolg van bijvoorbeeld suikerziekte, slechte voedingstoestand, gebruik van corticosteroïden of cytostatica. </a:t>
            </a:r>
          </a:p>
          <a:p>
            <a:r>
              <a:rPr lang="nl-NL" dirty="0"/>
              <a:t>•	Circulatiestoornissen. Bij perifeer arterieel vaatlijden (verminderde doorbloeding in de benen) zal een wond aan de voet slecht genezen door onvoldoende bloedvoorziening. Ook bloedverdunners, </a:t>
            </a:r>
            <a:r>
              <a:rPr lang="nl-NL" dirty="0" err="1"/>
              <a:t>NSAID’s</a:t>
            </a:r>
            <a:r>
              <a:rPr lang="nl-NL" dirty="0"/>
              <a:t> en roken kunnen de circulatie beïnvloeden en zo een negatief effect hebben op de wondgenezing. </a:t>
            </a:r>
          </a:p>
          <a:p>
            <a:endParaRPr lang="nl-NL" dirty="0"/>
          </a:p>
        </p:txBody>
      </p:sp>
      <p:sp>
        <p:nvSpPr>
          <p:cNvPr id="4" name="Tijdelijke aanduiding voor dianummer 3"/>
          <p:cNvSpPr>
            <a:spLocks noGrp="1"/>
          </p:cNvSpPr>
          <p:nvPr>
            <p:ph type="sldNum" sz="quarter" idx="5"/>
          </p:nvPr>
        </p:nvSpPr>
        <p:spPr/>
        <p:txBody>
          <a:bodyPr/>
          <a:lstStyle/>
          <a:p>
            <a:fld id="{9DF3C887-1B80-4809-8D9A-8429CF7C15DF}" type="slidenum">
              <a:rPr lang="nl-NL" smtClean="0"/>
              <a:t>2</a:t>
            </a:fld>
            <a:endParaRPr lang="nl-NL"/>
          </a:p>
        </p:txBody>
      </p:sp>
    </p:spTree>
    <p:extLst>
      <p:ext uri="{BB962C8B-B14F-4D97-AF65-F5344CB8AC3E}">
        <p14:creationId xmlns:p14="http://schemas.microsoft.com/office/powerpoint/2010/main" val="326448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 patiënt wordt gekeken naar de medische kenmerken van de wond (oorzaak, recidief, onderliggende ziekte), de algemene medische kenmerken (weerstand van de patiënt, ziekten die de wondgenezing kunnen vertragen, medicijngebruik enzovoort), de voedingstoestand, leefstijl (roken, overgewicht, bewegen enzovoort), de sociale en psychische conditie en vooral ook naar de motivatie van de patiënt voor de therapie </a:t>
            </a:r>
          </a:p>
          <a:p>
            <a:endParaRPr lang="nl-NL" dirty="0"/>
          </a:p>
        </p:txBody>
      </p:sp>
      <p:sp>
        <p:nvSpPr>
          <p:cNvPr id="4" name="Tijdelijke aanduiding voor dianummer 3"/>
          <p:cNvSpPr>
            <a:spLocks noGrp="1"/>
          </p:cNvSpPr>
          <p:nvPr>
            <p:ph type="sldNum" sz="quarter" idx="5"/>
          </p:nvPr>
        </p:nvSpPr>
        <p:spPr/>
        <p:txBody>
          <a:bodyPr/>
          <a:lstStyle/>
          <a:p>
            <a:fld id="{9DF3C887-1B80-4809-8D9A-8429CF7C15DF}" type="slidenum">
              <a:rPr lang="nl-NL" smtClean="0"/>
              <a:t>11</a:t>
            </a:fld>
            <a:endParaRPr lang="nl-NL"/>
          </a:p>
        </p:txBody>
      </p:sp>
    </p:spTree>
    <p:extLst>
      <p:ext uri="{BB962C8B-B14F-4D97-AF65-F5344CB8AC3E}">
        <p14:creationId xmlns:p14="http://schemas.microsoft.com/office/powerpoint/2010/main" val="137548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 patiënt wordt gekeken naar de medische kenmerken van de wond (oorzaak, recidief, onderliggende ziekte), de algemene medische kenmerken (weerstand van de patiënt, ziekten die de wondgenezing kunnen vertragen, medicijngebruik enzovoort), de voedingstoestand, leefstijl (roken, overgewicht, bewegen enzovoort), de sociale en psychische conditie en vooral ook naar de motivatie van de patiënt voor de therapie </a:t>
            </a:r>
          </a:p>
          <a:p>
            <a:endParaRPr lang="nl-NL" dirty="0"/>
          </a:p>
        </p:txBody>
      </p:sp>
      <p:sp>
        <p:nvSpPr>
          <p:cNvPr id="4" name="Tijdelijke aanduiding voor dianummer 3"/>
          <p:cNvSpPr>
            <a:spLocks noGrp="1"/>
          </p:cNvSpPr>
          <p:nvPr>
            <p:ph type="sldNum" sz="quarter" idx="5"/>
          </p:nvPr>
        </p:nvSpPr>
        <p:spPr/>
        <p:txBody>
          <a:bodyPr/>
          <a:lstStyle/>
          <a:p>
            <a:fld id="{9DF3C887-1B80-4809-8D9A-8429CF7C15DF}" type="slidenum">
              <a:rPr lang="nl-NL" smtClean="0"/>
              <a:t>12</a:t>
            </a:fld>
            <a:endParaRPr lang="nl-NL"/>
          </a:p>
        </p:txBody>
      </p:sp>
    </p:spTree>
    <p:extLst>
      <p:ext uri="{BB962C8B-B14F-4D97-AF65-F5344CB8AC3E}">
        <p14:creationId xmlns:p14="http://schemas.microsoft.com/office/powerpoint/2010/main" val="203128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516E9-E258-4B4D-8BC5-D31BBFBB8E4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B8B0DE2-B408-491C-B1E8-3A5382F4A9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2482698-600A-4E7F-9449-310401E3EB28}"/>
              </a:ext>
            </a:extLst>
          </p:cNvPr>
          <p:cNvSpPr>
            <a:spLocks noGrp="1"/>
          </p:cNvSpPr>
          <p:nvPr>
            <p:ph type="dt" sz="half" idx="10"/>
          </p:nvPr>
        </p:nvSpPr>
        <p:spPr/>
        <p:txBody>
          <a:bodyPr/>
          <a:lstStyle/>
          <a:p>
            <a:fld id="{531D773F-5DD1-47C3-9D77-B307D23567BA}" type="datetimeFigureOut">
              <a:rPr lang="nl-NL" smtClean="0"/>
              <a:t>9-12-2020</a:t>
            </a:fld>
            <a:endParaRPr lang="nl-NL"/>
          </a:p>
        </p:txBody>
      </p:sp>
      <p:sp>
        <p:nvSpPr>
          <p:cNvPr id="5" name="Tijdelijke aanduiding voor voettekst 4">
            <a:extLst>
              <a:ext uri="{FF2B5EF4-FFF2-40B4-BE49-F238E27FC236}">
                <a16:creationId xmlns:a16="http://schemas.microsoft.com/office/drawing/2014/main" id="{3EB0C713-DBB9-41CE-8CE6-7795A186466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198E11-3399-4C33-81A1-21790D5601FF}"/>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68133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BD9B1-B89B-48E3-BD59-44BE016C16D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C267373-B7A8-47A1-AF7B-7D0F983D382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2287B0-FC71-457C-9207-75D8EBE5067F}"/>
              </a:ext>
            </a:extLst>
          </p:cNvPr>
          <p:cNvSpPr>
            <a:spLocks noGrp="1"/>
          </p:cNvSpPr>
          <p:nvPr>
            <p:ph type="dt" sz="half" idx="10"/>
          </p:nvPr>
        </p:nvSpPr>
        <p:spPr/>
        <p:txBody>
          <a:bodyPr/>
          <a:lstStyle/>
          <a:p>
            <a:fld id="{531D773F-5DD1-47C3-9D77-B307D23567BA}" type="datetimeFigureOut">
              <a:rPr lang="nl-NL" smtClean="0"/>
              <a:t>9-12-2020</a:t>
            </a:fld>
            <a:endParaRPr lang="nl-NL"/>
          </a:p>
        </p:txBody>
      </p:sp>
      <p:sp>
        <p:nvSpPr>
          <p:cNvPr id="5" name="Tijdelijke aanduiding voor voettekst 4">
            <a:extLst>
              <a:ext uri="{FF2B5EF4-FFF2-40B4-BE49-F238E27FC236}">
                <a16:creationId xmlns:a16="http://schemas.microsoft.com/office/drawing/2014/main" id="{DFA66929-E70D-4CCD-BD70-BC85610779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70FB1B-ACD2-4FC7-8630-9409D781D265}"/>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30336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6EAB12F-DBCF-4C28-B45E-6B50E86360B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16B4AB7-42F4-4241-83CC-3F2483BE527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9D0B05-8B52-46AF-A610-9FA76FD10833}"/>
              </a:ext>
            </a:extLst>
          </p:cNvPr>
          <p:cNvSpPr>
            <a:spLocks noGrp="1"/>
          </p:cNvSpPr>
          <p:nvPr>
            <p:ph type="dt" sz="half" idx="10"/>
          </p:nvPr>
        </p:nvSpPr>
        <p:spPr/>
        <p:txBody>
          <a:bodyPr/>
          <a:lstStyle/>
          <a:p>
            <a:fld id="{531D773F-5DD1-47C3-9D77-B307D23567BA}" type="datetimeFigureOut">
              <a:rPr lang="nl-NL" smtClean="0"/>
              <a:t>9-12-2020</a:t>
            </a:fld>
            <a:endParaRPr lang="nl-NL"/>
          </a:p>
        </p:txBody>
      </p:sp>
      <p:sp>
        <p:nvSpPr>
          <p:cNvPr id="5" name="Tijdelijke aanduiding voor voettekst 4">
            <a:extLst>
              <a:ext uri="{FF2B5EF4-FFF2-40B4-BE49-F238E27FC236}">
                <a16:creationId xmlns:a16="http://schemas.microsoft.com/office/drawing/2014/main" id="{75B08E66-497C-4974-990D-9485EFCF23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02BF24-0631-4371-821F-6FEA336B436F}"/>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360422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2003B-731F-41E2-8C3F-2CDA2D38E26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E309F6A-3D81-4C2D-BF6F-0271DBEA147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4F2808-C12C-4849-AAA1-5FDFC40912E3}"/>
              </a:ext>
            </a:extLst>
          </p:cNvPr>
          <p:cNvSpPr>
            <a:spLocks noGrp="1"/>
          </p:cNvSpPr>
          <p:nvPr>
            <p:ph type="dt" sz="half" idx="10"/>
          </p:nvPr>
        </p:nvSpPr>
        <p:spPr/>
        <p:txBody>
          <a:bodyPr/>
          <a:lstStyle/>
          <a:p>
            <a:fld id="{531D773F-5DD1-47C3-9D77-B307D23567BA}" type="datetimeFigureOut">
              <a:rPr lang="nl-NL" smtClean="0"/>
              <a:t>9-12-2020</a:t>
            </a:fld>
            <a:endParaRPr lang="nl-NL"/>
          </a:p>
        </p:txBody>
      </p:sp>
      <p:sp>
        <p:nvSpPr>
          <p:cNvPr id="5" name="Tijdelijke aanduiding voor voettekst 4">
            <a:extLst>
              <a:ext uri="{FF2B5EF4-FFF2-40B4-BE49-F238E27FC236}">
                <a16:creationId xmlns:a16="http://schemas.microsoft.com/office/drawing/2014/main" id="{0A4AE01A-E842-411D-8848-0DECE8965E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9C77A1-07C6-46D7-8C53-58151538C403}"/>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263422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F7C41-6F5A-4C4C-91C1-B152BC45C6B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A37F7FB-E1AD-4760-828F-8F73CF38B9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5FD67F4-53B6-4F15-84E0-BA83DD7E8DED}"/>
              </a:ext>
            </a:extLst>
          </p:cNvPr>
          <p:cNvSpPr>
            <a:spLocks noGrp="1"/>
          </p:cNvSpPr>
          <p:nvPr>
            <p:ph type="dt" sz="half" idx="10"/>
          </p:nvPr>
        </p:nvSpPr>
        <p:spPr/>
        <p:txBody>
          <a:bodyPr/>
          <a:lstStyle/>
          <a:p>
            <a:fld id="{531D773F-5DD1-47C3-9D77-B307D23567BA}" type="datetimeFigureOut">
              <a:rPr lang="nl-NL" smtClean="0"/>
              <a:t>9-12-2020</a:t>
            </a:fld>
            <a:endParaRPr lang="nl-NL"/>
          </a:p>
        </p:txBody>
      </p:sp>
      <p:sp>
        <p:nvSpPr>
          <p:cNvPr id="5" name="Tijdelijke aanduiding voor voettekst 4">
            <a:extLst>
              <a:ext uri="{FF2B5EF4-FFF2-40B4-BE49-F238E27FC236}">
                <a16:creationId xmlns:a16="http://schemas.microsoft.com/office/drawing/2014/main" id="{63E099A6-D419-4896-9FE0-0AA6DB9BA3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6F19BC-A3DF-49B9-8144-47CDF0554081}"/>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187698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CB209-6A08-4022-A6D3-F08962754F9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40266F4-2F58-44B3-9072-C1925934E34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30C88EF-A6CF-4CCF-8732-9E50A5F6548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577C80C-173B-497C-9DAD-80047C251AD1}"/>
              </a:ext>
            </a:extLst>
          </p:cNvPr>
          <p:cNvSpPr>
            <a:spLocks noGrp="1"/>
          </p:cNvSpPr>
          <p:nvPr>
            <p:ph type="dt" sz="half" idx="10"/>
          </p:nvPr>
        </p:nvSpPr>
        <p:spPr/>
        <p:txBody>
          <a:bodyPr/>
          <a:lstStyle/>
          <a:p>
            <a:fld id="{531D773F-5DD1-47C3-9D77-B307D23567BA}" type="datetimeFigureOut">
              <a:rPr lang="nl-NL" smtClean="0"/>
              <a:t>9-12-2020</a:t>
            </a:fld>
            <a:endParaRPr lang="nl-NL"/>
          </a:p>
        </p:txBody>
      </p:sp>
      <p:sp>
        <p:nvSpPr>
          <p:cNvPr id="6" name="Tijdelijke aanduiding voor voettekst 5">
            <a:extLst>
              <a:ext uri="{FF2B5EF4-FFF2-40B4-BE49-F238E27FC236}">
                <a16:creationId xmlns:a16="http://schemas.microsoft.com/office/drawing/2014/main" id="{83CEBBE6-A925-41E9-81AB-F91FA0DA16F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12C749-08AC-4A5A-9C2B-167DE0C9EBDE}"/>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990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54568-BE5C-42C6-926A-8556CFD5149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801F637-BDD9-4FE2-9F94-ABA6FA0E6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31FD0A7-0FB3-4384-A454-DAB314AD248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F8A6C1A-4630-48BD-A21A-0895A71DBD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AC56356-836B-4824-BA44-9779E0DA65B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F9D8DB2-FA5B-49D3-8269-D4A6DB0E1609}"/>
              </a:ext>
            </a:extLst>
          </p:cNvPr>
          <p:cNvSpPr>
            <a:spLocks noGrp="1"/>
          </p:cNvSpPr>
          <p:nvPr>
            <p:ph type="dt" sz="half" idx="10"/>
          </p:nvPr>
        </p:nvSpPr>
        <p:spPr/>
        <p:txBody>
          <a:bodyPr/>
          <a:lstStyle/>
          <a:p>
            <a:fld id="{531D773F-5DD1-47C3-9D77-B307D23567BA}" type="datetimeFigureOut">
              <a:rPr lang="nl-NL" smtClean="0"/>
              <a:t>9-12-2020</a:t>
            </a:fld>
            <a:endParaRPr lang="nl-NL"/>
          </a:p>
        </p:txBody>
      </p:sp>
      <p:sp>
        <p:nvSpPr>
          <p:cNvPr id="8" name="Tijdelijke aanduiding voor voettekst 7">
            <a:extLst>
              <a:ext uri="{FF2B5EF4-FFF2-40B4-BE49-F238E27FC236}">
                <a16:creationId xmlns:a16="http://schemas.microsoft.com/office/drawing/2014/main" id="{2952D371-1185-4647-88A1-37FEA90A7A8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7FF88FF-946C-4C69-87B3-35E5106CB79C}"/>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401677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643EC-4139-4099-BA05-38E8EF9C3C3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F84BACD-3A34-44F5-9714-2CE3D8F2B472}"/>
              </a:ext>
            </a:extLst>
          </p:cNvPr>
          <p:cNvSpPr>
            <a:spLocks noGrp="1"/>
          </p:cNvSpPr>
          <p:nvPr>
            <p:ph type="dt" sz="half" idx="10"/>
          </p:nvPr>
        </p:nvSpPr>
        <p:spPr/>
        <p:txBody>
          <a:bodyPr/>
          <a:lstStyle/>
          <a:p>
            <a:fld id="{531D773F-5DD1-47C3-9D77-B307D23567BA}" type="datetimeFigureOut">
              <a:rPr lang="nl-NL" smtClean="0"/>
              <a:t>9-12-2020</a:t>
            </a:fld>
            <a:endParaRPr lang="nl-NL"/>
          </a:p>
        </p:txBody>
      </p:sp>
      <p:sp>
        <p:nvSpPr>
          <p:cNvPr id="4" name="Tijdelijke aanduiding voor voettekst 3">
            <a:extLst>
              <a:ext uri="{FF2B5EF4-FFF2-40B4-BE49-F238E27FC236}">
                <a16:creationId xmlns:a16="http://schemas.microsoft.com/office/drawing/2014/main" id="{2B19BADA-611E-42DF-977B-6FC8B7B09CF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C4758E9-6465-429B-B00E-150526508C07}"/>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394080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35C789F-C038-476D-8D34-569070B6CA10}"/>
              </a:ext>
            </a:extLst>
          </p:cNvPr>
          <p:cNvSpPr>
            <a:spLocks noGrp="1"/>
          </p:cNvSpPr>
          <p:nvPr>
            <p:ph type="dt" sz="half" idx="10"/>
          </p:nvPr>
        </p:nvSpPr>
        <p:spPr/>
        <p:txBody>
          <a:bodyPr/>
          <a:lstStyle/>
          <a:p>
            <a:fld id="{531D773F-5DD1-47C3-9D77-B307D23567BA}" type="datetimeFigureOut">
              <a:rPr lang="nl-NL" smtClean="0"/>
              <a:t>9-12-2020</a:t>
            </a:fld>
            <a:endParaRPr lang="nl-NL"/>
          </a:p>
        </p:txBody>
      </p:sp>
      <p:sp>
        <p:nvSpPr>
          <p:cNvPr id="3" name="Tijdelijke aanduiding voor voettekst 2">
            <a:extLst>
              <a:ext uri="{FF2B5EF4-FFF2-40B4-BE49-F238E27FC236}">
                <a16:creationId xmlns:a16="http://schemas.microsoft.com/office/drawing/2014/main" id="{5B80B64B-EA68-4CF1-A552-A084D17CCD3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4658A7E-05D4-47A9-874E-02A5B62AE6AB}"/>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170439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B9C69-686E-45EC-8212-EBBBD57898E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93F5CA8-8912-4A9B-A4EA-60706C3D85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F5E6EB2-3A4D-4356-BD04-2EDCC1646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6347F3E-0E38-4883-9D5F-AEA888DB6C13}"/>
              </a:ext>
            </a:extLst>
          </p:cNvPr>
          <p:cNvSpPr>
            <a:spLocks noGrp="1"/>
          </p:cNvSpPr>
          <p:nvPr>
            <p:ph type="dt" sz="half" idx="10"/>
          </p:nvPr>
        </p:nvSpPr>
        <p:spPr/>
        <p:txBody>
          <a:bodyPr/>
          <a:lstStyle/>
          <a:p>
            <a:fld id="{531D773F-5DD1-47C3-9D77-B307D23567BA}" type="datetimeFigureOut">
              <a:rPr lang="nl-NL" smtClean="0"/>
              <a:t>9-12-2020</a:t>
            </a:fld>
            <a:endParaRPr lang="nl-NL"/>
          </a:p>
        </p:txBody>
      </p:sp>
      <p:sp>
        <p:nvSpPr>
          <p:cNvPr id="6" name="Tijdelijke aanduiding voor voettekst 5">
            <a:extLst>
              <a:ext uri="{FF2B5EF4-FFF2-40B4-BE49-F238E27FC236}">
                <a16:creationId xmlns:a16="http://schemas.microsoft.com/office/drawing/2014/main" id="{04EA2632-F6FA-4C09-BE82-435B1F5F661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25EF783-0FBE-4406-9D84-B54A1168C047}"/>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165509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BC51F-590F-45A7-9203-E1E749E9F85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9DF1D98-ABCA-44C0-9B0F-0230AE1A1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2533C00-6515-4E25-8BAB-D02839C78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D351A35-B515-40DE-AC44-A9C6FD603E19}"/>
              </a:ext>
            </a:extLst>
          </p:cNvPr>
          <p:cNvSpPr>
            <a:spLocks noGrp="1"/>
          </p:cNvSpPr>
          <p:nvPr>
            <p:ph type="dt" sz="half" idx="10"/>
          </p:nvPr>
        </p:nvSpPr>
        <p:spPr/>
        <p:txBody>
          <a:bodyPr/>
          <a:lstStyle/>
          <a:p>
            <a:fld id="{531D773F-5DD1-47C3-9D77-B307D23567BA}" type="datetimeFigureOut">
              <a:rPr lang="nl-NL" smtClean="0"/>
              <a:t>9-12-2020</a:t>
            </a:fld>
            <a:endParaRPr lang="nl-NL"/>
          </a:p>
        </p:txBody>
      </p:sp>
      <p:sp>
        <p:nvSpPr>
          <p:cNvPr id="6" name="Tijdelijke aanduiding voor voettekst 5">
            <a:extLst>
              <a:ext uri="{FF2B5EF4-FFF2-40B4-BE49-F238E27FC236}">
                <a16:creationId xmlns:a16="http://schemas.microsoft.com/office/drawing/2014/main" id="{249A2106-2F25-4D85-8BAE-2FD454F79D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38E1530-A0FD-4E6D-AF7D-319C782020BD}"/>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223443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B513794-926B-46A5-B262-05A795BD2B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48B7A8F-514B-4BA1-B145-284E74187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878B90E-93B9-41CE-A1B3-F0AD0D2D4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D773F-5DD1-47C3-9D77-B307D23567BA}" type="datetimeFigureOut">
              <a:rPr lang="nl-NL" smtClean="0"/>
              <a:t>9-12-2020</a:t>
            </a:fld>
            <a:endParaRPr lang="nl-NL"/>
          </a:p>
        </p:txBody>
      </p:sp>
      <p:sp>
        <p:nvSpPr>
          <p:cNvPr id="5" name="Tijdelijke aanduiding voor voettekst 4">
            <a:extLst>
              <a:ext uri="{FF2B5EF4-FFF2-40B4-BE49-F238E27FC236}">
                <a16:creationId xmlns:a16="http://schemas.microsoft.com/office/drawing/2014/main" id="{6DBF377B-7473-4CC7-9A4F-9904627A5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03A1654-0CBA-4FC6-A458-420C84FF5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90362-CF7F-466F-8D60-7437ED28CF03}" type="slidenum">
              <a:rPr lang="nl-NL" smtClean="0"/>
              <a:t>‹nr.›</a:t>
            </a:fld>
            <a:endParaRPr lang="nl-NL"/>
          </a:p>
        </p:txBody>
      </p:sp>
    </p:spTree>
    <p:extLst>
      <p:ext uri="{BB962C8B-B14F-4D97-AF65-F5344CB8AC3E}">
        <p14:creationId xmlns:p14="http://schemas.microsoft.com/office/powerpoint/2010/main" val="2417211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6FDABB8-D213-44FE-9019-A1ADACCF90F9}"/>
              </a:ext>
            </a:extLst>
          </p:cNvPr>
          <p:cNvSpPr txBox="1"/>
          <p:nvPr/>
        </p:nvSpPr>
        <p:spPr>
          <a:xfrm>
            <a:off x="7569200" y="1219200"/>
            <a:ext cx="3982720" cy="406841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err="1">
                <a:solidFill>
                  <a:srgbClr val="FF0000"/>
                </a:solidFill>
                <a:ea typeface="+mj-ea"/>
                <a:cs typeface="+mj-cs"/>
              </a:rPr>
              <a:t>Behandelen</a:t>
            </a:r>
            <a:endParaRPr lang="en-US" sz="5400" b="1" dirty="0">
              <a:solidFill>
                <a:srgbClr val="FF0000"/>
              </a:solidFill>
              <a:ea typeface="+mj-ea"/>
              <a:cs typeface="+mj-cs"/>
            </a:endParaRPr>
          </a:p>
          <a:p>
            <a:pPr>
              <a:lnSpc>
                <a:spcPct val="90000"/>
              </a:lnSpc>
              <a:spcBef>
                <a:spcPct val="0"/>
              </a:spcBef>
              <a:spcAft>
                <a:spcPts val="600"/>
              </a:spcAft>
            </a:pPr>
            <a:endParaRPr lang="en-US" sz="5400" dirty="0">
              <a:latin typeface="+mj-lt"/>
              <a:ea typeface="+mj-ea"/>
              <a:cs typeface="+mj-cs"/>
            </a:endParaRPr>
          </a:p>
          <a:p>
            <a:pPr>
              <a:lnSpc>
                <a:spcPct val="90000"/>
              </a:lnSpc>
              <a:spcBef>
                <a:spcPct val="0"/>
              </a:spcBef>
              <a:spcAft>
                <a:spcPts val="600"/>
              </a:spcAft>
            </a:pPr>
            <a:r>
              <a:rPr lang="en-US" sz="3600" dirty="0" err="1">
                <a:solidFill>
                  <a:schemeClr val="accent6"/>
                </a:solidFill>
                <a:ea typeface="+mj-ea"/>
                <a:cs typeface="Cordia New" panose="020B0502040204020203" pitchFamily="34" charset="-34"/>
              </a:rPr>
              <a:t>Wondverzorging</a:t>
            </a:r>
            <a:endParaRPr lang="en-US" sz="3600" dirty="0">
              <a:solidFill>
                <a:schemeClr val="accent6"/>
              </a:solidFill>
              <a:ea typeface="+mj-ea"/>
              <a:cs typeface="Cordia New" panose="020B0502040204020203" pitchFamily="34" charset="-34"/>
            </a:endParaRPr>
          </a:p>
          <a:p>
            <a:pPr>
              <a:lnSpc>
                <a:spcPct val="90000"/>
              </a:lnSpc>
              <a:spcBef>
                <a:spcPct val="0"/>
              </a:spcBef>
              <a:spcAft>
                <a:spcPts val="600"/>
              </a:spcAft>
            </a:pPr>
            <a:endParaRPr lang="en-US" sz="2400" dirty="0">
              <a:latin typeface="+mj-lt"/>
              <a:ea typeface="+mj-ea"/>
              <a:cs typeface="+mj-cs"/>
            </a:endParaRPr>
          </a:p>
          <a:p>
            <a:pPr>
              <a:lnSpc>
                <a:spcPct val="90000"/>
              </a:lnSpc>
              <a:spcBef>
                <a:spcPct val="0"/>
              </a:spcBef>
              <a:spcAft>
                <a:spcPts val="600"/>
              </a:spcAft>
            </a:pPr>
            <a:r>
              <a:rPr lang="en-US" sz="2400" b="1" dirty="0">
                <a:latin typeface="+mj-lt"/>
                <a:ea typeface="+mj-ea"/>
                <a:cs typeface="+mj-cs"/>
              </a:rPr>
              <a:t>MTH </a:t>
            </a:r>
            <a:r>
              <a:rPr lang="en-US" sz="2400" b="1" dirty="0" err="1">
                <a:latin typeface="+mj-lt"/>
                <a:ea typeface="+mj-ea"/>
                <a:cs typeface="+mj-cs"/>
              </a:rPr>
              <a:t>voor</a:t>
            </a:r>
            <a:r>
              <a:rPr lang="en-US" sz="2400" b="1" dirty="0">
                <a:latin typeface="+mj-lt"/>
                <a:ea typeface="+mj-ea"/>
                <a:cs typeface="+mj-cs"/>
              </a:rPr>
              <a:t> DA H6</a:t>
            </a:r>
          </a:p>
          <a:p>
            <a:pPr>
              <a:lnSpc>
                <a:spcPct val="90000"/>
              </a:lnSpc>
              <a:spcBef>
                <a:spcPct val="0"/>
              </a:spcBef>
              <a:spcAft>
                <a:spcPts val="600"/>
              </a:spcAft>
            </a:pPr>
            <a:endParaRPr lang="en-US" sz="2400" b="1" dirty="0">
              <a:ea typeface="+mj-ea"/>
              <a:cs typeface="+mj-cs"/>
            </a:endParaRPr>
          </a:p>
          <a:p>
            <a:pPr>
              <a:lnSpc>
                <a:spcPct val="90000"/>
              </a:lnSpc>
              <a:spcBef>
                <a:spcPct val="0"/>
              </a:spcBef>
              <a:spcAft>
                <a:spcPts val="600"/>
              </a:spcAft>
            </a:pPr>
            <a:r>
              <a:rPr lang="en-US" sz="2400" b="1" dirty="0">
                <a:latin typeface="+mj-lt"/>
                <a:ea typeface="+mj-ea"/>
                <a:cs typeface="+mj-cs"/>
              </a:rPr>
              <a:t>22 November 2020</a:t>
            </a:r>
          </a:p>
          <a:p>
            <a:pPr>
              <a:lnSpc>
                <a:spcPct val="90000"/>
              </a:lnSpc>
              <a:spcBef>
                <a:spcPct val="0"/>
              </a:spcBef>
              <a:spcAft>
                <a:spcPts val="600"/>
              </a:spcAft>
            </a:pPr>
            <a:endParaRPr lang="en-US" sz="5400" dirty="0">
              <a:latin typeface="+mj-lt"/>
              <a:ea typeface="+mj-ea"/>
              <a:cs typeface="+mj-cs"/>
            </a:endParaRPr>
          </a:p>
        </p:txBody>
      </p:sp>
      <p:sp>
        <p:nvSpPr>
          <p:cNvPr id="21"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Afbeelding 1">
            <a:extLst>
              <a:ext uri="{FF2B5EF4-FFF2-40B4-BE49-F238E27FC236}">
                <a16:creationId xmlns:a16="http://schemas.microsoft.com/office/drawing/2014/main" id="{D0B91D5D-294E-4996-993C-ED95D4690F5B}"/>
              </a:ext>
            </a:extLst>
          </p:cNvPr>
          <p:cNvPicPr>
            <a:picLocks noChangeAspect="1"/>
          </p:cNvPicPr>
          <p:nvPr/>
        </p:nvPicPr>
        <p:blipFill rotWithShape="1">
          <a:blip r:embed="rId2"/>
          <a:srcRect l="28723" r="312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690019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Wondbehandeling</a:t>
            </a:r>
          </a:p>
        </p:txBody>
      </p:sp>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7"/>
            <a:ext cx="5015484" cy="3900106"/>
          </a:xfrm>
        </p:spPr>
        <p:txBody>
          <a:bodyPr anchor="ctr">
            <a:normAutofit/>
          </a:bodyPr>
          <a:lstStyle/>
          <a:p>
            <a:pPr marL="0" indent="0">
              <a:buNone/>
            </a:pPr>
            <a:r>
              <a:rPr lang="nl-NL" sz="2200" b="1" dirty="0"/>
              <a:t>Bij de wond wordt gekeken naar: </a:t>
            </a:r>
          </a:p>
          <a:p>
            <a:r>
              <a:rPr lang="nl-NL" sz="2200" dirty="0"/>
              <a:t>grootte, </a:t>
            </a:r>
          </a:p>
          <a:p>
            <a:r>
              <a:rPr lang="nl-NL" sz="2200" dirty="0"/>
              <a:t>kleur,</a:t>
            </a:r>
          </a:p>
          <a:p>
            <a:r>
              <a:rPr lang="nl-NL" sz="2200" dirty="0"/>
              <a:t>vochtafgifte, </a:t>
            </a:r>
          </a:p>
          <a:p>
            <a:r>
              <a:rPr lang="nl-NL" sz="2200" dirty="0"/>
              <a:t>geur, </a:t>
            </a:r>
          </a:p>
          <a:p>
            <a:r>
              <a:rPr lang="nl-NL" sz="2200" dirty="0"/>
              <a:t>wondranden, </a:t>
            </a:r>
          </a:p>
          <a:p>
            <a:r>
              <a:rPr lang="nl-NL" sz="2200" dirty="0"/>
              <a:t>infectie, </a:t>
            </a:r>
          </a:p>
          <a:p>
            <a:r>
              <a:rPr lang="nl-NL" sz="2200" dirty="0"/>
              <a:t>pijn enzovoort. </a:t>
            </a:r>
          </a:p>
        </p:txBody>
      </p:sp>
      <p:pic>
        <p:nvPicPr>
          <p:cNvPr id="5" name="Afbeelding 4">
            <a:extLst>
              <a:ext uri="{FF2B5EF4-FFF2-40B4-BE49-F238E27FC236}">
                <a16:creationId xmlns:a16="http://schemas.microsoft.com/office/drawing/2014/main" id="{5921480F-9A63-4D85-BEE8-6D4B3AF31B58}"/>
              </a:ext>
            </a:extLst>
          </p:cNvPr>
          <p:cNvPicPr>
            <a:picLocks noChangeAspect="1"/>
          </p:cNvPicPr>
          <p:nvPr/>
        </p:nvPicPr>
        <p:blipFill>
          <a:blip r:embed="rId2"/>
          <a:stretch>
            <a:fillRect/>
          </a:stretch>
        </p:blipFill>
        <p:spPr>
          <a:xfrm>
            <a:off x="838200" y="2276221"/>
            <a:ext cx="4876800" cy="3657600"/>
          </a:xfrm>
          <a:prstGeom prst="rect">
            <a:avLst/>
          </a:prstGeom>
        </p:spPr>
      </p:pic>
    </p:spTree>
    <p:extLst>
      <p:ext uri="{BB962C8B-B14F-4D97-AF65-F5344CB8AC3E}">
        <p14:creationId xmlns:p14="http://schemas.microsoft.com/office/powerpoint/2010/main" val="335751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Wondbehandeling</a:t>
            </a:r>
          </a:p>
        </p:txBody>
      </p:sp>
      <p:pic>
        <p:nvPicPr>
          <p:cNvPr id="5" name="Afbeelding 4">
            <a:extLst>
              <a:ext uri="{FF2B5EF4-FFF2-40B4-BE49-F238E27FC236}">
                <a16:creationId xmlns:a16="http://schemas.microsoft.com/office/drawing/2014/main" id="{F2C8F4C3-70E9-4417-A219-C1A5D2BAFAB9}"/>
              </a:ext>
            </a:extLst>
          </p:cNvPr>
          <p:cNvPicPr>
            <a:picLocks noChangeAspect="1"/>
          </p:cNvPicPr>
          <p:nvPr/>
        </p:nvPicPr>
        <p:blipFill rotWithShape="1">
          <a:blip r:embed="rId3"/>
          <a:srcRect l="9256" r="23230"/>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7"/>
            <a:ext cx="5015484" cy="3900106"/>
          </a:xfrm>
        </p:spPr>
        <p:txBody>
          <a:bodyPr anchor="ctr">
            <a:normAutofit/>
          </a:bodyPr>
          <a:lstStyle/>
          <a:p>
            <a:pPr marL="0" indent="0">
              <a:buNone/>
            </a:pPr>
            <a:r>
              <a:rPr lang="nl-NL" sz="2200" b="1" dirty="0"/>
              <a:t>Bij de patiënt wordt gekeken naar:</a:t>
            </a:r>
          </a:p>
          <a:p>
            <a:pPr marL="0" indent="0">
              <a:buNone/>
            </a:pPr>
            <a:r>
              <a:rPr lang="nl-NL" sz="2200" dirty="0"/>
              <a:t>medische kenmerken van de wond algemene medische kenmerken.</a:t>
            </a:r>
          </a:p>
          <a:p>
            <a:pPr marL="0" indent="0">
              <a:buNone/>
            </a:pPr>
            <a:r>
              <a:rPr lang="nl-NL" sz="2200" dirty="0"/>
              <a:t>de voedingstoestand, leefstijl de sociale en psychische conditie </a:t>
            </a:r>
          </a:p>
          <a:p>
            <a:pPr marL="0" indent="0">
              <a:buNone/>
            </a:pPr>
            <a:r>
              <a:rPr lang="nl-NL" sz="2200" dirty="0"/>
              <a:t>de motivatie van de patiënt voor de therapie </a:t>
            </a:r>
          </a:p>
          <a:p>
            <a:pPr marL="0" indent="0">
              <a:buNone/>
            </a:pPr>
            <a:endParaRPr lang="nl-NL" sz="2200" dirty="0"/>
          </a:p>
        </p:txBody>
      </p:sp>
    </p:spTree>
    <p:extLst>
      <p:ext uri="{BB962C8B-B14F-4D97-AF65-F5344CB8AC3E}">
        <p14:creationId xmlns:p14="http://schemas.microsoft.com/office/powerpoint/2010/main" val="274463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Werkwijze wondbehandeling</a:t>
            </a:r>
          </a:p>
        </p:txBody>
      </p:sp>
      <p:pic>
        <p:nvPicPr>
          <p:cNvPr id="4" name="Afbeelding 3">
            <a:extLst>
              <a:ext uri="{FF2B5EF4-FFF2-40B4-BE49-F238E27FC236}">
                <a16:creationId xmlns:a16="http://schemas.microsoft.com/office/drawing/2014/main" id="{2D43D76D-B19A-42B1-BFC2-84D4F1CE462B}"/>
              </a:ext>
            </a:extLst>
          </p:cNvPr>
          <p:cNvPicPr>
            <a:picLocks noChangeAspect="1"/>
          </p:cNvPicPr>
          <p:nvPr/>
        </p:nvPicPr>
        <p:blipFill rotWithShape="1">
          <a:blip r:embed="rId3"/>
          <a:srcRect t="17703" r="-2" b="30779"/>
          <a:stretch/>
        </p:blipFill>
        <p:spPr>
          <a:xfrm>
            <a:off x="719328" y="2525934"/>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6"/>
            <a:ext cx="5015484" cy="4398263"/>
          </a:xfrm>
        </p:spPr>
        <p:txBody>
          <a:bodyPr anchor="ctr">
            <a:normAutofit fontScale="85000" lnSpcReduction="20000"/>
          </a:bodyPr>
          <a:lstStyle/>
          <a:p>
            <a:pPr marL="0" indent="0">
              <a:buNone/>
            </a:pPr>
            <a:r>
              <a:rPr lang="nl-NL" b="1" dirty="0"/>
              <a:t>Wondexcisie</a:t>
            </a:r>
            <a:r>
              <a:rPr lang="nl-NL" dirty="0"/>
              <a:t>: na reinigen schone chirurgische wond ontstaan -&gt; wond mag worden gesloten.</a:t>
            </a:r>
          </a:p>
          <a:p>
            <a:pPr marL="0" indent="0">
              <a:buNone/>
            </a:pPr>
            <a:endParaRPr lang="nl-NL" dirty="0"/>
          </a:p>
          <a:p>
            <a:pPr marL="0" indent="0">
              <a:buNone/>
            </a:pPr>
            <a:r>
              <a:rPr lang="nl-NL" b="1" dirty="0"/>
              <a:t>Wondtoilet </a:t>
            </a:r>
            <a:r>
              <a:rPr lang="nl-NL" dirty="0"/>
              <a:t>: de wond kan door omstandigheden niet helemaal gereinigd worden -&gt; wond wordt hierna meestal niet gesloten, bijv. plaatsen van een wonddrain of wond ouder dan 12 uur in het gelaat 24 uur.</a:t>
            </a:r>
          </a:p>
          <a:p>
            <a:pPr marL="0" indent="0">
              <a:buNone/>
            </a:pPr>
            <a:endParaRPr lang="nl-NL" sz="2400" dirty="0"/>
          </a:p>
          <a:p>
            <a:pPr marL="0" indent="0">
              <a:buNone/>
            </a:pPr>
            <a:endParaRPr lang="nl-NL" sz="2400" dirty="0"/>
          </a:p>
          <a:p>
            <a:pPr marL="0" indent="0">
              <a:buNone/>
            </a:pPr>
            <a:r>
              <a:rPr lang="nl-NL" sz="1700" dirty="0"/>
              <a:t>https://mens-en-gezondheid.infonu.nl/aandoeningen/149335-wondexcisie-wondtoilet-bij-rafelige-vervuilde-wonden.html</a:t>
            </a:r>
          </a:p>
        </p:txBody>
      </p:sp>
    </p:spTree>
    <p:extLst>
      <p:ext uri="{BB962C8B-B14F-4D97-AF65-F5344CB8AC3E}">
        <p14:creationId xmlns:p14="http://schemas.microsoft.com/office/powerpoint/2010/main" val="2988007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6A9CC6-0BC5-407A-985F-EA59799CFE9D}"/>
              </a:ext>
            </a:extLst>
          </p:cNvPr>
          <p:cNvSpPr>
            <a:spLocks noGrp="1"/>
          </p:cNvSpPr>
          <p:nvPr>
            <p:ph type="title"/>
          </p:nvPr>
        </p:nvSpPr>
        <p:spPr>
          <a:xfrm>
            <a:off x="838200" y="365760"/>
            <a:ext cx="10515600" cy="1325563"/>
          </a:xfrm>
        </p:spPr>
        <p:txBody>
          <a:bodyPr>
            <a:normAutofit/>
          </a:bodyPr>
          <a:lstStyle/>
          <a:p>
            <a:r>
              <a:rPr lang="nl-NL">
                <a:solidFill>
                  <a:schemeClr val="bg1"/>
                </a:solidFill>
              </a:rPr>
              <a:t>Verbandsoorten</a:t>
            </a:r>
          </a:p>
        </p:txBody>
      </p:sp>
      <p:sp>
        <p:nvSpPr>
          <p:cNvPr id="3" name="Tijdelijke aanduiding voor inhoud 2">
            <a:extLst>
              <a:ext uri="{FF2B5EF4-FFF2-40B4-BE49-F238E27FC236}">
                <a16:creationId xmlns:a16="http://schemas.microsoft.com/office/drawing/2014/main" id="{5B89EB8E-D042-42F6-9DA9-030327FF272D}"/>
              </a:ext>
            </a:extLst>
          </p:cNvPr>
          <p:cNvSpPr>
            <a:spLocks noGrp="1"/>
          </p:cNvSpPr>
          <p:nvPr>
            <p:ph idx="1"/>
          </p:nvPr>
        </p:nvSpPr>
        <p:spPr>
          <a:xfrm>
            <a:off x="841248" y="2276857"/>
            <a:ext cx="6087872" cy="4310210"/>
          </a:xfrm>
        </p:spPr>
        <p:txBody>
          <a:bodyPr anchor="ctr">
            <a:normAutofit fontScale="85000" lnSpcReduction="20000"/>
          </a:bodyPr>
          <a:lstStyle/>
          <a:p>
            <a:pPr marL="0" indent="0">
              <a:buNone/>
            </a:pPr>
            <a:endParaRPr lang="nl-NL" sz="3100" b="1" dirty="0"/>
          </a:p>
          <a:p>
            <a:pPr marL="0" indent="0">
              <a:buNone/>
            </a:pPr>
            <a:r>
              <a:rPr lang="nl-NL" sz="3100" b="1" dirty="0" err="1"/>
              <a:t>Dekverbanden</a:t>
            </a:r>
            <a:r>
              <a:rPr lang="nl-NL" sz="3100" b="1" dirty="0"/>
              <a:t>:</a:t>
            </a:r>
            <a:r>
              <a:rPr lang="nl-NL" sz="3100" dirty="0"/>
              <a:t> bij open oppervlakkige wond, neemt wondvocht en bloed op. </a:t>
            </a:r>
          </a:p>
          <a:p>
            <a:endParaRPr lang="nl-NL" sz="3100" dirty="0"/>
          </a:p>
          <a:p>
            <a:pPr marL="0" indent="0">
              <a:buNone/>
            </a:pPr>
            <a:r>
              <a:rPr lang="nl-NL" sz="3100" b="1" dirty="0"/>
              <a:t>Opbouw </a:t>
            </a:r>
            <a:r>
              <a:rPr lang="nl-NL" sz="3100" b="1" dirty="0" err="1"/>
              <a:t>dekverband</a:t>
            </a:r>
            <a:r>
              <a:rPr lang="nl-NL" sz="3100" b="1" dirty="0"/>
              <a:t>:</a:t>
            </a:r>
          </a:p>
          <a:p>
            <a:r>
              <a:rPr lang="nl-NL" sz="3100" dirty="0"/>
              <a:t>steriele gaas </a:t>
            </a:r>
          </a:p>
          <a:p>
            <a:r>
              <a:rPr lang="nl-NL" sz="3100" dirty="0"/>
              <a:t>soms witte watten of synthetische watten</a:t>
            </a:r>
          </a:p>
          <a:p>
            <a:r>
              <a:rPr lang="nl-NL" sz="3100" dirty="0"/>
              <a:t>hydrofiel zwachtel</a:t>
            </a:r>
          </a:p>
          <a:p>
            <a:pPr marL="0" indent="0">
              <a:buNone/>
            </a:pPr>
            <a:endParaRPr lang="nl-NL" sz="3100" dirty="0"/>
          </a:p>
          <a:p>
            <a:pPr marL="0" indent="0">
              <a:buNone/>
            </a:pPr>
            <a:r>
              <a:rPr lang="nl-NL" sz="3100" dirty="0"/>
              <a:t>Geïmpregneerd gaas: </a:t>
            </a:r>
            <a:r>
              <a:rPr lang="nl-NL" sz="3100" dirty="0" err="1"/>
              <a:t>Klinitulle</a:t>
            </a:r>
            <a:r>
              <a:rPr lang="nl-NL" sz="3100" dirty="0"/>
              <a:t> (paraffine), Betadine gaas of </a:t>
            </a:r>
            <a:r>
              <a:rPr lang="nl-NL" sz="3100" dirty="0" err="1"/>
              <a:t>Biogaze</a:t>
            </a:r>
            <a:endParaRPr lang="nl-NL" sz="3100" dirty="0"/>
          </a:p>
          <a:p>
            <a:pPr marL="0" indent="0">
              <a:buNone/>
            </a:pPr>
            <a:endParaRPr lang="nl-NL" sz="3100" dirty="0"/>
          </a:p>
          <a:p>
            <a:endParaRPr lang="nl-NL" sz="1500" dirty="0"/>
          </a:p>
        </p:txBody>
      </p:sp>
      <p:pic>
        <p:nvPicPr>
          <p:cNvPr id="4" name="Afbeelding 3">
            <a:extLst>
              <a:ext uri="{FF2B5EF4-FFF2-40B4-BE49-F238E27FC236}">
                <a16:creationId xmlns:a16="http://schemas.microsoft.com/office/drawing/2014/main" id="{3F70858F-4A29-40CE-8A0D-D4D26F7B2D8C}"/>
              </a:ext>
            </a:extLst>
          </p:cNvPr>
          <p:cNvPicPr>
            <a:picLocks noChangeAspect="1"/>
          </p:cNvPicPr>
          <p:nvPr/>
        </p:nvPicPr>
        <p:blipFill rotWithShape="1">
          <a:blip r:embed="rId2"/>
          <a:srcRect r="41810" b="2"/>
          <a:stretch/>
        </p:blipFill>
        <p:spPr>
          <a:xfrm>
            <a:off x="7223760" y="2276857"/>
            <a:ext cx="4511040" cy="3737863"/>
          </a:xfrm>
          <a:prstGeom prst="rect">
            <a:avLst/>
          </a:prstGeom>
        </p:spPr>
      </p:pic>
    </p:spTree>
    <p:extLst>
      <p:ext uri="{BB962C8B-B14F-4D97-AF65-F5344CB8AC3E}">
        <p14:creationId xmlns:p14="http://schemas.microsoft.com/office/powerpoint/2010/main" val="271648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E6080ED-D9C0-46A2-AABC-E50F5EC9EC78}"/>
              </a:ext>
            </a:extLst>
          </p:cNvPr>
          <p:cNvSpPr>
            <a:spLocks noGrp="1"/>
          </p:cNvSpPr>
          <p:nvPr>
            <p:ph type="title"/>
          </p:nvPr>
        </p:nvSpPr>
        <p:spPr>
          <a:xfrm>
            <a:off x="519545" y="621792"/>
            <a:ext cx="5347855" cy="5504688"/>
          </a:xfrm>
        </p:spPr>
        <p:txBody>
          <a:bodyPr>
            <a:normAutofit/>
          </a:bodyPr>
          <a:lstStyle/>
          <a:p>
            <a:br>
              <a:rPr lang="nl-NL" sz="2700" dirty="0"/>
            </a:br>
            <a:r>
              <a:rPr lang="nl-NL" sz="2700" dirty="0"/>
              <a:t>Na het aanbrengen van een verband controleer je altijd de </a:t>
            </a:r>
            <a:r>
              <a:rPr lang="nl-NL" sz="2700" b="1" dirty="0">
                <a:latin typeface="+mn-lt"/>
              </a:rPr>
              <a:t>CSM. </a:t>
            </a:r>
            <a:br>
              <a:rPr lang="nl-NL" sz="2700" b="1" dirty="0">
                <a:latin typeface="+mn-lt"/>
              </a:rPr>
            </a:br>
            <a:br>
              <a:rPr lang="nl-NL" sz="2700" dirty="0"/>
            </a:br>
            <a:r>
              <a:rPr lang="nl-NL" sz="2700" b="1" dirty="0">
                <a:latin typeface="+mn-lt"/>
              </a:rPr>
              <a:t>Circulatie:</a:t>
            </a:r>
            <a:r>
              <a:rPr lang="nl-NL" sz="2700" dirty="0"/>
              <a:t> op stuwing of een blauwe verkleuring en capillaire </a:t>
            </a:r>
            <a:r>
              <a:rPr lang="nl-NL" sz="2700" dirty="0" err="1"/>
              <a:t>refill</a:t>
            </a:r>
            <a:br>
              <a:rPr lang="nl-NL" sz="2700" dirty="0"/>
            </a:br>
            <a:br>
              <a:rPr lang="nl-NL" sz="2700" dirty="0"/>
            </a:br>
            <a:r>
              <a:rPr lang="nl-NL" sz="2700" b="1" dirty="0">
                <a:latin typeface="+mn-lt"/>
              </a:rPr>
              <a:t>Sensibiliteit:</a:t>
            </a:r>
            <a:r>
              <a:rPr lang="nl-NL" sz="2700" dirty="0"/>
              <a:t> gevoel (</a:t>
            </a:r>
            <a:r>
              <a:rPr lang="nl-NL" sz="2700" dirty="0" err="1"/>
              <a:t>sloosheid</a:t>
            </a:r>
            <a:r>
              <a:rPr lang="nl-NL" sz="2700" dirty="0"/>
              <a:t>)</a:t>
            </a:r>
            <a:br>
              <a:rPr lang="nl-NL" sz="2700" dirty="0"/>
            </a:br>
            <a:br>
              <a:rPr lang="nl-NL" sz="2700" dirty="0"/>
            </a:br>
            <a:r>
              <a:rPr lang="nl-NL" sz="2700" b="1" dirty="0">
                <a:latin typeface="+mn-lt"/>
              </a:rPr>
              <a:t>Motoriek:</a:t>
            </a:r>
            <a:r>
              <a:rPr lang="nl-NL" sz="2700" dirty="0"/>
              <a:t> bewegen</a:t>
            </a:r>
            <a:br>
              <a:rPr lang="nl-NL" sz="2700" dirty="0"/>
            </a:br>
            <a:r>
              <a:rPr lang="nl-NL" sz="2700" dirty="0"/>
              <a:t> </a:t>
            </a:r>
            <a:br>
              <a:rPr lang="nl-NL" sz="2700" dirty="0"/>
            </a:br>
            <a:endParaRPr lang="nl-NL" sz="4800" dirty="0"/>
          </a:p>
        </p:txBody>
      </p:sp>
      <p:graphicFrame>
        <p:nvGraphicFramePr>
          <p:cNvPr id="5" name="Tijdelijke aanduiding voor inhoud 2">
            <a:extLst>
              <a:ext uri="{FF2B5EF4-FFF2-40B4-BE49-F238E27FC236}">
                <a16:creationId xmlns:a16="http://schemas.microsoft.com/office/drawing/2014/main" id="{1019BEC3-BD8D-43DC-80D0-25C47AC84FFD}"/>
              </a:ext>
            </a:extLst>
          </p:cNvPr>
          <p:cNvGraphicFramePr>
            <a:graphicFrameLocks noGrp="1"/>
          </p:cNvGraphicFramePr>
          <p:nvPr>
            <p:ph idx="1"/>
            <p:extLst>
              <p:ext uri="{D42A27DB-BD31-4B8C-83A1-F6EECF244321}">
                <p14:modId xmlns:p14="http://schemas.microsoft.com/office/powerpoint/2010/main" val="67670791"/>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Afbeelding 5">
            <a:extLst>
              <a:ext uri="{FF2B5EF4-FFF2-40B4-BE49-F238E27FC236}">
                <a16:creationId xmlns:a16="http://schemas.microsoft.com/office/drawing/2014/main" id="{ED72F338-62FA-4AA9-9C66-4583C91B5F8B}"/>
              </a:ext>
            </a:extLst>
          </p:cNvPr>
          <p:cNvPicPr>
            <a:picLocks noChangeAspect="1"/>
          </p:cNvPicPr>
          <p:nvPr/>
        </p:nvPicPr>
        <p:blipFill>
          <a:blip r:embed="rId7"/>
          <a:stretch>
            <a:fillRect/>
          </a:stretch>
        </p:blipFill>
        <p:spPr>
          <a:xfrm>
            <a:off x="3373709" y="4882694"/>
            <a:ext cx="2024047" cy="1560711"/>
          </a:xfrm>
          <a:prstGeom prst="rect">
            <a:avLst/>
          </a:prstGeom>
        </p:spPr>
      </p:pic>
    </p:spTree>
    <p:extLst>
      <p:ext uri="{BB962C8B-B14F-4D97-AF65-F5344CB8AC3E}">
        <p14:creationId xmlns:p14="http://schemas.microsoft.com/office/powerpoint/2010/main" val="173401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9ACC3-6397-4D8D-A7DB-1131A9F14BC4}"/>
              </a:ext>
            </a:extLst>
          </p:cNvPr>
          <p:cNvSpPr>
            <a:spLocks noGrp="1"/>
          </p:cNvSpPr>
          <p:nvPr>
            <p:ph type="title"/>
          </p:nvPr>
        </p:nvSpPr>
        <p:spPr>
          <a:xfrm>
            <a:off x="6053668" y="803325"/>
            <a:ext cx="5314536" cy="1325563"/>
          </a:xfrm>
        </p:spPr>
        <p:txBody>
          <a:bodyPr vert="horz" lIns="91440" tIns="45720" rIns="91440" bIns="45720" rtlCol="0">
            <a:normAutofit/>
          </a:bodyPr>
          <a:lstStyle/>
          <a:p>
            <a:r>
              <a:rPr lang="en-US" kern="1200" dirty="0">
                <a:latin typeface="+mj-lt"/>
                <a:ea typeface="+mj-ea"/>
                <a:cs typeface="+mj-cs"/>
              </a:rPr>
              <a:t>Link </a:t>
            </a:r>
            <a:r>
              <a:rPr lang="en-US" kern="1200" dirty="0" err="1">
                <a:latin typeface="+mj-lt"/>
                <a:ea typeface="+mj-ea"/>
                <a:cs typeface="+mj-cs"/>
              </a:rPr>
              <a:t>wondzorg</a:t>
            </a:r>
            <a:endParaRPr lang="en-US" kern="1200" dirty="0">
              <a:latin typeface="+mj-lt"/>
              <a:ea typeface="+mj-ea"/>
              <a:cs typeface="+mj-cs"/>
            </a:endParaRPr>
          </a:p>
        </p:txBody>
      </p:sp>
      <p:sp>
        <p:nvSpPr>
          <p:cNvPr id="23" name="Freeform: Shape 22">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atelliet">
            <a:extLst>
              <a:ext uri="{FF2B5EF4-FFF2-40B4-BE49-F238E27FC236}">
                <a16:creationId xmlns:a16="http://schemas.microsoft.com/office/drawing/2014/main" id="{72A3ADCE-D8CB-4FA8-B3B0-754AD0B453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Tijdelijke aanduiding voor inhoud 2">
            <a:extLst>
              <a:ext uri="{FF2B5EF4-FFF2-40B4-BE49-F238E27FC236}">
                <a16:creationId xmlns:a16="http://schemas.microsoft.com/office/drawing/2014/main" id="{C9F8C9FD-1849-4A72-AA15-AECAA738965B}"/>
              </a:ext>
            </a:extLst>
          </p:cNvPr>
          <p:cNvSpPr>
            <a:spLocks noGrp="1"/>
          </p:cNvSpPr>
          <p:nvPr>
            <p:ph idx="1"/>
          </p:nvPr>
        </p:nvSpPr>
        <p:spPr>
          <a:xfrm>
            <a:off x="6053667" y="2279018"/>
            <a:ext cx="5314543" cy="3375920"/>
          </a:xfrm>
        </p:spPr>
        <p:txBody>
          <a:bodyPr vert="horz" lIns="91440" tIns="45720" rIns="91440" bIns="45720" rtlCol="0" anchor="t">
            <a:normAutofit/>
          </a:bodyPr>
          <a:lstStyle/>
          <a:p>
            <a:pPr marL="0" indent="0">
              <a:buNone/>
            </a:pPr>
            <a:r>
              <a:rPr lang="en-US" kern="1200" dirty="0">
                <a:latin typeface="+mn-lt"/>
                <a:ea typeface="+mn-ea"/>
                <a:cs typeface="+mn-cs"/>
              </a:rPr>
              <a:t>http://www.wondzorglimburg.nl/emodule/59ba5fb1-0025-4c82-9bf7-d8b7cff4663b.pdf</a:t>
            </a:r>
          </a:p>
        </p:txBody>
      </p:sp>
    </p:spTree>
    <p:extLst>
      <p:ext uri="{BB962C8B-B14F-4D97-AF65-F5344CB8AC3E}">
        <p14:creationId xmlns:p14="http://schemas.microsoft.com/office/powerpoint/2010/main" val="300136457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932458" cy="1325563"/>
          </a:xfrm>
        </p:spPr>
        <p:txBody>
          <a:bodyPr>
            <a:normAutofit/>
          </a:bodyPr>
          <a:lstStyle/>
          <a:p>
            <a:r>
              <a:rPr lang="nl-NL" dirty="0">
                <a:solidFill>
                  <a:schemeClr val="bg1"/>
                </a:solidFill>
              </a:rPr>
              <a:t>Wondverzorging / ontstekingsreactie</a:t>
            </a:r>
          </a:p>
        </p:txBody>
      </p:sp>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5997388" y="2276221"/>
            <a:ext cx="5773270" cy="4303874"/>
          </a:xfrm>
        </p:spPr>
        <p:txBody>
          <a:bodyPr anchor="ctr">
            <a:normAutofit/>
          </a:bodyPr>
          <a:lstStyle/>
          <a:p>
            <a:pPr marL="0" indent="0">
              <a:buNone/>
            </a:pPr>
            <a:r>
              <a:rPr lang="nl-NL" sz="2400" dirty="0"/>
              <a:t>Bij iedere wond reageert het lichaam met </a:t>
            </a:r>
          </a:p>
          <a:p>
            <a:pPr marL="0" indent="0">
              <a:buNone/>
            </a:pPr>
            <a:r>
              <a:rPr lang="nl-NL" sz="2400" dirty="0"/>
              <a:t>een ontstekingsreactie.</a:t>
            </a:r>
          </a:p>
          <a:p>
            <a:pPr marL="0" indent="0">
              <a:buNone/>
            </a:pPr>
            <a:endParaRPr lang="nl-NL" sz="2400" dirty="0"/>
          </a:p>
          <a:p>
            <a:pPr marL="0" indent="0">
              <a:buNone/>
            </a:pPr>
            <a:r>
              <a:rPr lang="nl-NL" sz="2400" b="1" dirty="0"/>
              <a:t>Vijf kenmerken van een ontsteking :</a:t>
            </a:r>
          </a:p>
          <a:p>
            <a:r>
              <a:rPr lang="nl-NL" sz="2400" dirty="0" err="1"/>
              <a:t>rubor</a:t>
            </a:r>
            <a:r>
              <a:rPr lang="nl-NL" sz="2400" dirty="0"/>
              <a:t> (roodheid); </a:t>
            </a:r>
          </a:p>
          <a:p>
            <a:r>
              <a:rPr lang="nl-NL" sz="2400" dirty="0"/>
              <a:t>tumor (zwelling); </a:t>
            </a:r>
          </a:p>
          <a:p>
            <a:r>
              <a:rPr lang="nl-NL" sz="2400" dirty="0" err="1"/>
              <a:t>calor</a:t>
            </a:r>
            <a:r>
              <a:rPr lang="nl-NL" sz="2400" dirty="0"/>
              <a:t> (warm); </a:t>
            </a:r>
          </a:p>
          <a:p>
            <a:r>
              <a:rPr lang="nl-NL" sz="2400" dirty="0" err="1"/>
              <a:t>dolor</a:t>
            </a:r>
            <a:r>
              <a:rPr lang="nl-NL" sz="2400" dirty="0"/>
              <a:t> (pijn); </a:t>
            </a:r>
          </a:p>
          <a:p>
            <a:r>
              <a:rPr lang="nl-NL" sz="2400" dirty="0" err="1"/>
              <a:t>functio</a:t>
            </a:r>
            <a:r>
              <a:rPr lang="nl-NL" sz="2400" dirty="0"/>
              <a:t> </a:t>
            </a:r>
            <a:r>
              <a:rPr lang="nl-NL" sz="2400" dirty="0" err="1"/>
              <a:t>laesa</a:t>
            </a:r>
            <a:r>
              <a:rPr lang="nl-NL" sz="2400" dirty="0"/>
              <a:t> (gestoorde functie). </a:t>
            </a:r>
          </a:p>
          <a:p>
            <a:endParaRPr lang="nl-NL" sz="1700" dirty="0"/>
          </a:p>
        </p:txBody>
      </p:sp>
      <p:pic>
        <p:nvPicPr>
          <p:cNvPr id="4" name="Afbeelding 3">
            <a:extLst>
              <a:ext uri="{FF2B5EF4-FFF2-40B4-BE49-F238E27FC236}">
                <a16:creationId xmlns:a16="http://schemas.microsoft.com/office/drawing/2014/main" id="{7561C4DF-D57B-4084-88D0-EB773B01EFFB}"/>
              </a:ext>
            </a:extLst>
          </p:cNvPr>
          <p:cNvPicPr>
            <a:picLocks noChangeAspect="1"/>
          </p:cNvPicPr>
          <p:nvPr/>
        </p:nvPicPr>
        <p:blipFill>
          <a:blip r:embed="rId3"/>
          <a:stretch>
            <a:fillRect/>
          </a:stretch>
        </p:blipFill>
        <p:spPr>
          <a:xfrm>
            <a:off x="510990" y="2276221"/>
            <a:ext cx="4966446" cy="4031901"/>
          </a:xfrm>
          <a:prstGeom prst="rect">
            <a:avLst/>
          </a:prstGeom>
        </p:spPr>
      </p:pic>
    </p:spTree>
    <p:extLst>
      <p:ext uri="{BB962C8B-B14F-4D97-AF65-F5344CB8AC3E}">
        <p14:creationId xmlns:p14="http://schemas.microsoft.com/office/powerpoint/2010/main" val="414141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a:solidFill>
                  <a:schemeClr val="bg1"/>
                </a:solidFill>
              </a:rPr>
              <a:t>Wondverzorging</a:t>
            </a:r>
          </a:p>
        </p:txBody>
      </p:sp>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5773271" y="2276221"/>
            <a:ext cx="5853953" cy="4216654"/>
          </a:xfrm>
        </p:spPr>
        <p:txBody>
          <a:bodyPr anchor="ctr">
            <a:normAutofit fontScale="55000" lnSpcReduction="20000"/>
          </a:bodyPr>
          <a:lstStyle/>
          <a:p>
            <a:pPr marL="0" indent="0">
              <a:buNone/>
            </a:pPr>
            <a:endParaRPr lang="nl-NL" sz="2000" b="1" dirty="0"/>
          </a:p>
          <a:p>
            <a:pPr marL="0" indent="0">
              <a:buNone/>
            </a:pPr>
            <a:r>
              <a:rPr lang="nl-NL" sz="3600" b="1" dirty="0"/>
              <a:t>Wondinfectie:</a:t>
            </a:r>
            <a:r>
              <a:rPr lang="nl-NL" sz="3600" dirty="0"/>
              <a:t> </a:t>
            </a:r>
          </a:p>
          <a:p>
            <a:pPr marL="0" indent="0">
              <a:buNone/>
            </a:pPr>
            <a:r>
              <a:rPr lang="nl-NL" sz="3600" dirty="0"/>
              <a:t>verstoorde wondgenezing door infectie met ziektekiemen</a:t>
            </a:r>
          </a:p>
          <a:p>
            <a:pPr marL="0" indent="0">
              <a:buNone/>
            </a:pPr>
            <a:endParaRPr lang="nl-NL" sz="3600" b="1" dirty="0"/>
          </a:p>
          <a:p>
            <a:pPr marL="0" indent="0">
              <a:buNone/>
            </a:pPr>
            <a:r>
              <a:rPr lang="nl-NL" sz="3600" b="1" dirty="0"/>
              <a:t>De wondgenezing wordt beïnvloed door de volgende factoren: </a:t>
            </a:r>
          </a:p>
          <a:p>
            <a:r>
              <a:rPr lang="nl-NL" sz="3600" dirty="0"/>
              <a:t>plaats van de wond;</a:t>
            </a:r>
          </a:p>
          <a:p>
            <a:r>
              <a:rPr lang="nl-NL" sz="3600" dirty="0"/>
              <a:t>aard van de wond;</a:t>
            </a:r>
          </a:p>
          <a:p>
            <a:r>
              <a:rPr lang="nl-NL" sz="3600" dirty="0"/>
              <a:t>aanwezigheid van vreemde voorwerpen;</a:t>
            </a:r>
          </a:p>
          <a:p>
            <a:r>
              <a:rPr lang="nl-NL" sz="3600" dirty="0"/>
              <a:t>aantal een aanvalskracht van de ziektekiemen;</a:t>
            </a:r>
          </a:p>
          <a:p>
            <a:r>
              <a:rPr lang="nl-NL" sz="3600" dirty="0"/>
              <a:t>verminderde afweer;</a:t>
            </a:r>
          </a:p>
          <a:p>
            <a:r>
              <a:rPr lang="nl-NL" sz="3600" dirty="0"/>
              <a:t>circulatiestoornissen.</a:t>
            </a:r>
          </a:p>
          <a:p>
            <a:pPr marL="0" indent="0">
              <a:buNone/>
            </a:pPr>
            <a:endParaRPr lang="nl-NL" sz="2600" dirty="0"/>
          </a:p>
          <a:p>
            <a:endParaRPr lang="nl-NL" sz="1700" dirty="0"/>
          </a:p>
        </p:txBody>
      </p:sp>
      <p:pic>
        <p:nvPicPr>
          <p:cNvPr id="5" name="Afbeelding 4">
            <a:extLst>
              <a:ext uri="{FF2B5EF4-FFF2-40B4-BE49-F238E27FC236}">
                <a16:creationId xmlns:a16="http://schemas.microsoft.com/office/drawing/2014/main" id="{86C0D8CC-9320-41CE-8FB4-575E79D48913}"/>
              </a:ext>
            </a:extLst>
          </p:cNvPr>
          <p:cNvPicPr>
            <a:picLocks noChangeAspect="1"/>
          </p:cNvPicPr>
          <p:nvPr/>
        </p:nvPicPr>
        <p:blipFill>
          <a:blip r:embed="rId2"/>
          <a:stretch>
            <a:fillRect/>
          </a:stretch>
        </p:blipFill>
        <p:spPr>
          <a:xfrm>
            <a:off x="936811" y="2367699"/>
            <a:ext cx="4334435" cy="3889552"/>
          </a:xfrm>
          <a:prstGeom prst="rect">
            <a:avLst/>
          </a:prstGeom>
        </p:spPr>
      </p:pic>
    </p:spTree>
    <p:extLst>
      <p:ext uri="{BB962C8B-B14F-4D97-AF65-F5344CB8AC3E}">
        <p14:creationId xmlns:p14="http://schemas.microsoft.com/office/powerpoint/2010/main" val="355035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Ontstekingsinfiltraat en abcesvorming</a:t>
            </a:r>
          </a:p>
        </p:txBody>
      </p:sp>
      <p:pic>
        <p:nvPicPr>
          <p:cNvPr id="5" name="Afbeelding 4">
            <a:extLst>
              <a:ext uri="{FF2B5EF4-FFF2-40B4-BE49-F238E27FC236}">
                <a16:creationId xmlns:a16="http://schemas.microsoft.com/office/drawing/2014/main" id="{C1051D22-3CD5-42E7-A187-67E0AE82AD7E}"/>
              </a:ext>
            </a:extLst>
          </p:cNvPr>
          <p:cNvPicPr>
            <a:picLocks noChangeAspect="1"/>
          </p:cNvPicPr>
          <p:nvPr/>
        </p:nvPicPr>
        <p:blipFill rotWithShape="1">
          <a:blip r:embed="rId2"/>
          <a:srcRect l="852" r="2697"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7"/>
            <a:ext cx="5633210" cy="3900106"/>
          </a:xfrm>
        </p:spPr>
        <p:txBody>
          <a:bodyPr anchor="ctr">
            <a:normAutofit/>
          </a:bodyPr>
          <a:lstStyle/>
          <a:p>
            <a:pPr marL="0" indent="0">
              <a:buNone/>
            </a:pPr>
            <a:r>
              <a:rPr lang="nl-NL" sz="2200" dirty="0"/>
              <a:t>Als de wond niet helemaal schoongemaakt kan worden, ontstaat er een ophoping van dood weefsel, witte bloedcellen en ziektekiemen.</a:t>
            </a:r>
          </a:p>
          <a:p>
            <a:pPr marL="0" indent="0">
              <a:buNone/>
            </a:pPr>
            <a:endParaRPr lang="nl-NL" sz="2200" b="1" dirty="0"/>
          </a:p>
          <a:p>
            <a:pPr marL="0" indent="0">
              <a:buNone/>
            </a:pPr>
            <a:r>
              <a:rPr lang="nl-NL" sz="2200" b="1" dirty="0"/>
              <a:t>ontstekingsinfiltraat verdwijnen </a:t>
            </a:r>
          </a:p>
          <a:p>
            <a:pPr marL="0" indent="0">
              <a:buNone/>
            </a:pPr>
            <a:r>
              <a:rPr lang="nl-NL" sz="2200" dirty="0"/>
              <a:t>via resorberen </a:t>
            </a:r>
          </a:p>
          <a:p>
            <a:pPr marL="0" indent="0">
              <a:buNone/>
            </a:pPr>
            <a:r>
              <a:rPr lang="nl-NL" sz="2200" dirty="0"/>
              <a:t>of </a:t>
            </a:r>
            <a:r>
              <a:rPr lang="nl-NL" sz="2200" dirty="0" err="1"/>
              <a:t>abcederen</a:t>
            </a:r>
            <a:r>
              <a:rPr lang="nl-NL" sz="2200" dirty="0"/>
              <a:t> </a:t>
            </a:r>
          </a:p>
          <a:p>
            <a:endParaRPr lang="nl-NL" sz="2200" dirty="0"/>
          </a:p>
        </p:txBody>
      </p:sp>
      <p:sp>
        <p:nvSpPr>
          <p:cNvPr id="6" name="Tekstvak 5">
            <a:extLst>
              <a:ext uri="{FF2B5EF4-FFF2-40B4-BE49-F238E27FC236}">
                <a16:creationId xmlns:a16="http://schemas.microsoft.com/office/drawing/2014/main" id="{18ABA65D-FFA2-476A-BC90-4B2C9B1EB01E}"/>
              </a:ext>
            </a:extLst>
          </p:cNvPr>
          <p:cNvSpPr txBox="1"/>
          <p:nvPr/>
        </p:nvSpPr>
        <p:spPr>
          <a:xfrm>
            <a:off x="1944094" y="2775889"/>
            <a:ext cx="2580640" cy="461665"/>
          </a:xfrm>
          <a:prstGeom prst="rect">
            <a:avLst/>
          </a:prstGeom>
          <a:solidFill>
            <a:schemeClr val="bg2"/>
          </a:solidFill>
        </p:spPr>
        <p:txBody>
          <a:bodyPr wrap="square" rtlCol="0">
            <a:spAutoFit/>
          </a:bodyPr>
          <a:lstStyle/>
          <a:p>
            <a:r>
              <a:rPr lang="nl-NL" sz="2400" dirty="0"/>
              <a:t>Abces</a:t>
            </a:r>
          </a:p>
        </p:txBody>
      </p:sp>
    </p:spTree>
    <p:extLst>
      <p:ext uri="{BB962C8B-B14F-4D97-AF65-F5344CB8AC3E}">
        <p14:creationId xmlns:p14="http://schemas.microsoft.com/office/powerpoint/2010/main" val="161004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Ontstekingsinfiltraat en abcesvorming</a:t>
            </a:r>
          </a:p>
        </p:txBody>
      </p:sp>
      <p:pic>
        <p:nvPicPr>
          <p:cNvPr id="4" name="Afbeelding 3">
            <a:extLst>
              <a:ext uri="{FF2B5EF4-FFF2-40B4-BE49-F238E27FC236}">
                <a16:creationId xmlns:a16="http://schemas.microsoft.com/office/drawing/2014/main" id="{B2F543A1-BA01-4EFD-B485-7CB6D25EE90A}"/>
              </a:ext>
            </a:extLst>
          </p:cNvPr>
          <p:cNvPicPr>
            <a:picLocks noChangeAspect="1"/>
          </p:cNvPicPr>
          <p:nvPr/>
        </p:nvPicPr>
        <p:blipFill rotWithShape="1">
          <a:blip r:embed="rId2"/>
          <a:srcRect r="-1" b="31375"/>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7"/>
            <a:ext cx="5015484" cy="3900106"/>
          </a:xfrm>
        </p:spPr>
        <p:txBody>
          <a:bodyPr anchor="ctr">
            <a:normAutofit/>
          </a:bodyPr>
          <a:lstStyle/>
          <a:p>
            <a:pPr marL="0" indent="0">
              <a:buNone/>
            </a:pPr>
            <a:r>
              <a:rPr lang="nl-NL" sz="2200" dirty="0"/>
              <a:t>Bij een ontstekingsinfiltraat (zoals vaak bij een nagelriemontsteking) wordt meestal een nat verband geadviseerd, om de ontstekingsverschijnselen te verminderen. </a:t>
            </a:r>
          </a:p>
          <a:p>
            <a:pPr marL="0" indent="0">
              <a:buNone/>
            </a:pPr>
            <a:r>
              <a:rPr lang="nl-NL" sz="2200" dirty="0"/>
              <a:t>Leg de patiënt daarbij uit dat het verband gedurende maximaal 24 uur iedere twee uur nat (niet kletsnat) gemaakt moet worden.</a:t>
            </a:r>
          </a:p>
          <a:p>
            <a:pPr marL="0" indent="0">
              <a:buNone/>
            </a:pPr>
            <a:endParaRPr lang="nl-NL" sz="2200" dirty="0"/>
          </a:p>
          <a:p>
            <a:pPr marL="0" indent="0">
              <a:buNone/>
            </a:pPr>
            <a:r>
              <a:rPr lang="nl-NL" sz="2200" dirty="0"/>
              <a:t>Afbeelding: nagelriemontsteking</a:t>
            </a:r>
          </a:p>
        </p:txBody>
      </p:sp>
    </p:spTree>
    <p:extLst>
      <p:ext uri="{BB962C8B-B14F-4D97-AF65-F5344CB8AC3E}">
        <p14:creationId xmlns:p14="http://schemas.microsoft.com/office/powerpoint/2010/main" val="233734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WCS-classificatiemodel</a:t>
            </a:r>
          </a:p>
        </p:txBody>
      </p:sp>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624320" y="2276857"/>
            <a:ext cx="5029200" cy="3900106"/>
          </a:xfrm>
        </p:spPr>
        <p:txBody>
          <a:bodyPr anchor="ctr">
            <a:normAutofit/>
          </a:bodyPr>
          <a:lstStyle/>
          <a:p>
            <a:pPr marL="0" indent="0">
              <a:buNone/>
            </a:pPr>
            <a:r>
              <a:rPr lang="nl-NL" sz="2200" dirty="0" err="1"/>
              <a:t>Woundcare</a:t>
            </a:r>
            <a:r>
              <a:rPr lang="nl-NL" sz="2200" dirty="0"/>
              <a:t> Consultant Society (WCS). Dit model is bruikbaar voor bijna alle wonden (brandwonden bijvoorbeeld niet). </a:t>
            </a:r>
          </a:p>
          <a:p>
            <a:pPr marL="0" indent="0">
              <a:buNone/>
            </a:pPr>
            <a:endParaRPr lang="nl-NL" sz="2200" dirty="0"/>
          </a:p>
          <a:p>
            <a:pPr marL="0" indent="0">
              <a:buNone/>
            </a:pPr>
            <a:r>
              <a:rPr lang="nl-NL" sz="2200" dirty="0"/>
              <a:t>Hierbij worden de wonden op grond van de kleur ingedeeld in zwarte, gele en rode wonden.</a:t>
            </a:r>
          </a:p>
          <a:p>
            <a:pPr marL="0" indent="0">
              <a:buNone/>
            </a:pPr>
            <a:endParaRPr lang="nl-NL" sz="2200" dirty="0"/>
          </a:p>
          <a:p>
            <a:pPr marL="0" indent="0">
              <a:buNone/>
            </a:pPr>
            <a:r>
              <a:rPr lang="nl-NL" sz="2200" dirty="0"/>
              <a:t>Nadruk wondbehandeling: meest storende factor</a:t>
            </a:r>
          </a:p>
        </p:txBody>
      </p:sp>
      <p:pic>
        <p:nvPicPr>
          <p:cNvPr id="4" name="Afbeelding 3">
            <a:extLst>
              <a:ext uri="{FF2B5EF4-FFF2-40B4-BE49-F238E27FC236}">
                <a16:creationId xmlns:a16="http://schemas.microsoft.com/office/drawing/2014/main" id="{10C2C621-EBD3-478E-A501-D9D1C2C4BFC4}"/>
              </a:ext>
            </a:extLst>
          </p:cNvPr>
          <p:cNvPicPr>
            <a:picLocks noChangeAspect="1"/>
          </p:cNvPicPr>
          <p:nvPr/>
        </p:nvPicPr>
        <p:blipFill>
          <a:blip r:embed="rId2"/>
          <a:stretch>
            <a:fillRect/>
          </a:stretch>
        </p:blipFill>
        <p:spPr>
          <a:xfrm>
            <a:off x="324647" y="2407921"/>
            <a:ext cx="6004393" cy="3556000"/>
          </a:xfrm>
          <a:prstGeom prst="rect">
            <a:avLst/>
          </a:prstGeom>
        </p:spPr>
      </p:pic>
    </p:spTree>
    <p:extLst>
      <p:ext uri="{BB962C8B-B14F-4D97-AF65-F5344CB8AC3E}">
        <p14:creationId xmlns:p14="http://schemas.microsoft.com/office/powerpoint/2010/main" val="225584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Rode wond</a:t>
            </a:r>
          </a:p>
        </p:txBody>
      </p:sp>
      <p:pic>
        <p:nvPicPr>
          <p:cNvPr id="4" name="Afbeelding 3">
            <a:extLst>
              <a:ext uri="{FF2B5EF4-FFF2-40B4-BE49-F238E27FC236}">
                <a16:creationId xmlns:a16="http://schemas.microsoft.com/office/drawing/2014/main" id="{D8C294C8-23B7-4783-8D24-89A7D3CB28C1}"/>
              </a:ext>
            </a:extLst>
          </p:cNvPr>
          <p:cNvPicPr>
            <a:picLocks noChangeAspect="1"/>
          </p:cNvPicPr>
          <p:nvPr/>
        </p:nvPicPr>
        <p:blipFill rotWithShape="1">
          <a:blip r:embed="rId2"/>
          <a:srcRect r="18" b="4"/>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7"/>
            <a:ext cx="5015484" cy="3900106"/>
          </a:xfrm>
        </p:spPr>
        <p:txBody>
          <a:bodyPr anchor="ctr">
            <a:normAutofit/>
          </a:bodyPr>
          <a:lstStyle/>
          <a:p>
            <a:pPr marL="0" indent="0">
              <a:buNone/>
            </a:pPr>
            <a:r>
              <a:rPr lang="nl-NL" sz="2200" dirty="0"/>
              <a:t>Een rode wond bestaat uit herstelweefsel (granulatieweefsel) met veel jonge cellen en bloedvaatjes.</a:t>
            </a:r>
          </a:p>
          <a:p>
            <a:pPr marL="0" indent="0">
              <a:buNone/>
            </a:pPr>
            <a:r>
              <a:rPr lang="nl-NL" sz="2200" dirty="0"/>
              <a:t>Het is een schone wond die aan het genezen is. </a:t>
            </a:r>
          </a:p>
          <a:p>
            <a:pPr marL="0" indent="0">
              <a:buNone/>
            </a:pPr>
            <a:r>
              <a:rPr lang="nl-NL" sz="2200" b="1" dirty="0"/>
              <a:t>Doel wondverzorging</a:t>
            </a:r>
            <a:r>
              <a:rPr lang="nl-NL" sz="2200" dirty="0"/>
              <a:t>: beschermen van de wond en het bevorderen van de genezing. </a:t>
            </a:r>
          </a:p>
          <a:p>
            <a:pPr marL="0" indent="0">
              <a:buNone/>
            </a:pPr>
            <a:r>
              <a:rPr lang="nl-NL" sz="2200" dirty="0"/>
              <a:t>Voor de meeste wonden geldt dat ze het beste genezen in een vochtige omgeving. </a:t>
            </a:r>
          </a:p>
        </p:txBody>
      </p:sp>
    </p:spTree>
    <p:extLst>
      <p:ext uri="{BB962C8B-B14F-4D97-AF65-F5344CB8AC3E}">
        <p14:creationId xmlns:p14="http://schemas.microsoft.com/office/powerpoint/2010/main" val="77360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Gele wond</a:t>
            </a:r>
          </a:p>
        </p:txBody>
      </p:sp>
      <p:pic>
        <p:nvPicPr>
          <p:cNvPr id="5" name="Afbeelding 4">
            <a:extLst>
              <a:ext uri="{FF2B5EF4-FFF2-40B4-BE49-F238E27FC236}">
                <a16:creationId xmlns:a16="http://schemas.microsoft.com/office/drawing/2014/main" id="{E9CD9812-3E9F-4060-BB24-629BAAA09975}"/>
              </a:ext>
            </a:extLst>
          </p:cNvPr>
          <p:cNvPicPr>
            <a:picLocks noChangeAspect="1"/>
          </p:cNvPicPr>
          <p:nvPr/>
        </p:nvPicPr>
        <p:blipFill rotWithShape="1">
          <a:blip r:embed="rId2"/>
          <a:srcRect l="3551" r="-3"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6"/>
            <a:ext cx="5015484" cy="4367783"/>
          </a:xfrm>
        </p:spPr>
        <p:txBody>
          <a:bodyPr anchor="ctr">
            <a:noAutofit/>
          </a:bodyPr>
          <a:lstStyle/>
          <a:p>
            <a:pPr marL="0" indent="0">
              <a:buNone/>
            </a:pPr>
            <a:r>
              <a:rPr lang="nl-NL" sz="2400" dirty="0"/>
              <a:t>In een gele wond bevindt zich ontstekingsmateriaal. Vaak bestaat dit gele beslag uit een laag dode cellen en ziektekiemen (etter of pus). </a:t>
            </a:r>
          </a:p>
          <a:p>
            <a:pPr marL="0" indent="0">
              <a:buNone/>
            </a:pPr>
            <a:r>
              <a:rPr lang="nl-NL" sz="2400" b="1" dirty="0"/>
              <a:t>Doel wondbehandeling:  </a:t>
            </a:r>
            <a:r>
              <a:rPr lang="nl-NL" sz="2400" dirty="0"/>
              <a:t>reinigen wond en ontstekingsmateriaal verwijderen.</a:t>
            </a:r>
          </a:p>
          <a:p>
            <a:pPr marL="0" indent="0">
              <a:buNone/>
            </a:pPr>
            <a:r>
              <a:rPr lang="nl-NL" sz="2400" b="1" dirty="0"/>
              <a:t>Hoe?:</a:t>
            </a:r>
            <a:r>
              <a:rPr lang="nl-NL" sz="2400" dirty="0"/>
              <a:t> met een verbandmateriaal dat de ontstekingsproducten opneemt of door te spoelen met een fysiologische zoutoplossing. </a:t>
            </a:r>
          </a:p>
          <a:p>
            <a:pPr marL="0" indent="0">
              <a:buNone/>
            </a:pPr>
            <a:r>
              <a:rPr lang="nl-NL" sz="2400" dirty="0"/>
              <a:t>. </a:t>
            </a:r>
          </a:p>
        </p:txBody>
      </p:sp>
      <p:sp>
        <p:nvSpPr>
          <p:cNvPr id="6" name="Tekstvak 5">
            <a:extLst>
              <a:ext uri="{FF2B5EF4-FFF2-40B4-BE49-F238E27FC236}">
                <a16:creationId xmlns:a16="http://schemas.microsoft.com/office/drawing/2014/main" id="{C576996A-9D60-4588-BD69-E2670DEB8D09}"/>
              </a:ext>
            </a:extLst>
          </p:cNvPr>
          <p:cNvSpPr txBox="1"/>
          <p:nvPr/>
        </p:nvSpPr>
        <p:spPr>
          <a:xfrm>
            <a:off x="1432560" y="2794000"/>
            <a:ext cx="4145280" cy="369332"/>
          </a:xfrm>
          <a:prstGeom prst="rect">
            <a:avLst/>
          </a:prstGeom>
          <a:noFill/>
        </p:spPr>
        <p:txBody>
          <a:bodyPr wrap="square" rtlCol="0">
            <a:spAutoFit/>
          </a:bodyPr>
          <a:lstStyle/>
          <a:p>
            <a:r>
              <a:rPr lang="nl-NL" dirty="0">
                <a:highlight>
                  <a:srgbClr val="00FFFF"/>
                </a:highlight>
              </a:rPr>
              <a:t>Afbeelding: ‘open been’ (ulcus cruris). </a:t>
            </a:r>
          </a:p>
        </p:txBody>
      </p:sp>
    </p:spTree>
    <p:extLst>
      <p:ext uri="{BB962C8B-B14F-4D97-AF65-F5344CB8AC3E}">
        <p14:creationId xmlns:p14="http://schemas.microsoft.com/office/powerpoint/2010/main" val="219662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Zwarte wond</a:t>
            </a:r>
          </a:p>
        </p:txBody>
      </p:sp>
      <p:pic>
        <p:nvPicPr>
          <p:cNvPr id="4" name="Afbeelding 3">
            <a:extLst>
              <a:ext uri="{FF2B5EF4-FFF2-40B4-BE49-F238E27FC236}">
                <a16:creationId xmlns:a16="http://schemas.microsoft.com/office/drawing/2014/main" id="{A86B0DFD-BADD-4BC0-BECB-FF42D0AC9E12}"/>
              </a:ext>
            </a:extLst>
          </p:cNvPr>
          <p:cNvPicPr>
            <a:picLocks noChangeAspect="1"/>
          </p:cNvPicPr>
          <p:nvPr/>
        </p:nvPicPr>
        <p:blipFill rotWithShape="1">
          <a:blip r:embed="rId2"/>
          <a:srcRect t="3636" r="2" b="1184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7"/>
            <a:ext cx="5015484" cy="3900106"/>
          </a:xfrm>
        </p:spPr>
        <p:txBody>
          <a:bodyPr anchor="ctr">
            <a:normAutofit/>
          </a:bodyPr>
          <a:lstStyle/>
          <a:p>
            <a:pPr marL="0" indent="0">
              <a:buNone/>
            </a:pPr>
            <a:r>
              <a:rPr lang="nl-NL" sz="2200" dirty="0"/>
              <a:t>In een zwarte wond bevindt zich dood (necrotisch) weefsel</a:t>
            </a:r>
          </a:p>
          <a:p>
            <a:pPr marL="0" indent="0">
              <a:buNone/>
            </a:pPr>
            <a:endParaRPr lang="nl-NL" sz="2200" dirty="0"/>
          </a:p>
          <a:p>
            <a:pPr marL="0" indent="0">
              <a:buNone/>
            </a:pPr>
            <a:r>
              <a:rPr lang="nl-NL" sz="2200" b="1" dirty="0"/>
              <a:t>Doel behandeling:</a:t>
            </a:r>
            <a:r>
              <a:rPr lang="nl-NL" sz="2200" dirty="0"/>
              <a:t> dode weefsel verwijderen.</a:t>
            </a:r>
          </a:p>
          <a:p>
            <a:pPr marL="0" indent="0">
              <a:buNone/>
            </a:pPr>
            <a:r>
              <a:rPr lang="nl-NL" sz="2200" dirty="0"/>
              <a:t>Bij voorkeur wordt dit chirurgisch gedaan met schaar en pincet, maar soms worden ook wel necrose-oplossers toegepast. </a:t>
            </a:r>
          </a:p>
        </p:txBody>
      </p:sp>
    </p:spTree>
    <p:extLst>
      <p:ext uri="{BB962C8B-B14F-4D97-AF65-F5344CB8AC3E}">
        <p14:creationId xmlns:p14="http://schemas.microsoft.com/office/powerpoint/2010/main" val="161220980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TotalTime>
  <Words>975</Words>
  <Application>Microsoft Office PowerPoint</Application>
  <PresentationFormat>Breedbeeld</PresentationFormat>
  <Paragraphs>111</Paragraphs>
  <Slides>15</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PowerPoint-presentatie</vt:lpstr>
      <vt:lpstr>Wondverzorging / ontstekingsreactie</vt:lpstr>
      <vt:lpstr>Wondverzorging</vt:lpstr>
      <vt:lpstr>Ontstekingsinfiltraat en abcesvorming</vt:lpstr>
      <vt:lpstr>Ontstekingsinfiltraat en abcesvorming</vt:lpstr>
      <vt:lpstr>WCS-classificatiemodel</vt:lpstr>
      <vt:lpstr>Rode wond</vt:lpstr>
      <vt:lpstr>Gele wond</vt:lpstr>
      <vt:lpstr>Zwarte wond</vt:lpstr>
      <vt:lpstr>Wondbehandeling</vt:lpstr>
      <vt:lpstr>Wondbehandeling</vt:lpstr>
      <vt:lpstr>Werkwijze wondbehandeling</vt:lpstr>
      <vt:lpstr>Verbandsoorten</vt:lpstr>
      <vt:lpstr> Na het aanbrengen van een verband controleer je altijd de CSM.   Circulatie: op stuwing of een blauwe verkleuring en capillaire refill  Sensibiliteit: gevoel (sloosheid)  Motoriek: bewegen   </vt:lpstr>
      <vt:lpstr>Link wondzorg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Bouke Cuperus</dc:creator>
  <cp:lastModifiedBy>Bouke Cuperus</cp:lastModifiedBy>
  <cp:revision>34</cp:revision>
  <dcterms:created xsi:type="dcterms:W3CDTF">2020-11-22T15:19:09Z</dcterms:created>
  <dcterms:modified xsi:type="dcterms:W3CDTF">2020-12-09T11:39:17Z</dcterms:modified>
</cp:coreProperties>
</file>